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3"/>
  </p:notesMasterIdLst>
  <p:sldIdLst>
    <p:sldId id="256" r:id="rId2"/>
  </p:sldIdLst>
  <p:sldSz cx="51206400" cy="21336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8" userDrawn="1">
          <p15:clr>
            <a:srgbClr val="A4A3A4"/>
          </p15:clr>
        </p15:guide>
        <p15:guide id="2" pos="161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0" autoAdjust="0"/>
    <p:restoredTop sz="93651" autoAdjust="0"/>
  </p:normalViewPr>
  <p:slideViewPr>
    <p:cSldViewPr snapToGrid="0" showGuides="1">
      <p:cViewPr varScale="1">
        <p:scale>
          <a:sx n="31" d="100"/>
          <a:sy n="31" d="100"/>
        </p:scale>
        <p:origin x="246" y="546"/>
      </p:cViewPr>
      <p:guideLst>
        <p:guide orient="horz" pos="348"/>
        <p:guide pos="161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239" cy="481012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1"/>
            <a:ext cx="3170239" cy="481012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C29E1C2-BA8D-4030-BD22-D04B2F741461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30188" y="1200150"/>
            <a:ext cx="7775576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9" y="4621214"/>
            <a:ext cx="5851525" cy="3779837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9" cy="48101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9" cy="48101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EC898B33-206A-49B7-A5CA-B69C2AF79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5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1pPr>
    <a:lvl2pPr marL="48619623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2pPr>
    <a:lvl3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3pPr>
    <a:lvl4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4pPr>
    <a:lvl5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5pPr>
    <a:lvl6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6pPr>
    <a:lvl7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7pPr>
    <a:lvl8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8pPr>
    <a:lvl9pPr marL="51206400" algn="l" defTabSz="97239244" rtl="0" eaLnBrk="1" latinLnBrk="0" hangingPunct="1">
      <a:defRPr sz="12759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8B33-206A-49B7-A5CA-B69C2AF79F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30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3491796"/>
            <a:ext cx="38404800" cy="7428089"/>
          </a:xfrm>
        </p:spPr>
        <p:txBody>
          <a:bodyPr anchor="b"/>
          <a:lstStyle>
            <a:lvl1pPr algn="ctr">
              <a:defRPr sz="18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1206340"/>
            <a:ext cx="38404800" cy="5151260"/>
          </a:xfrm>
        </p:spPr>
        <p:txBody>
          <a:bodyPr/>
          <a:lstStyle>
            <a:lvl1pPr marL="0" indent="0" algn="ctr">
              <a:buNone/>
              <a:defRPr sz="7467"/>
            </a:lvl1pPr>
            <a:lvl2pPr marL="1422395" indent="0" algn="ctr">
              <a:buNone/>
              <a:defRPr sz="6222"/>
            </a:lvl2pPr>
            <a:lvl3pPr marL="2844790" indent="0" algn="ctr">
              <a:buNone/>
              <a:defRPr sz="5600"/>
            </a:lvl3pPr>
            <a:lvl4pPr marL="4267185" indent="0" algn="ctr">
              <a:buNone/>
              <a:defRPr sz="4978"/>
            </a:lvl4pPr>
            <a:lvl5pPr marL="5689580" indent="0" algn="ctr">
              <a:buNone/>
              <a:defRPr sz="4978"/>
            </a:lvl5pPr>
            <a:lvl6pPr marL="7111975" indent="0" algn="ctr">
              <a:buNone/>
              <a:defRPr sz="4978"/>
            </a:lvl6pPr>
            <a:lvl7pPr marL="8534370" indent="0" algn="ctr">
              <a:buNone/>
              <a:defRPr sz="4978"/>
            </a:lvl7pPr>
            <a:lvl8pPr marL="9956764" indent="0" algn="ctr">
              <a:buNone/>
              <a:defRPr sz="4978"/>
            </a:lvl8pPr>
            <a:lvl9pPr marL="11379159" indent="0" algn="ctr">
              <a:buNone/>
              <a:defRPr sz="49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3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9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135944"/>
            <a:ext cx="11041380" cy="1808127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135944"/>
            <a:ext cx="32484060" cy="180812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9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5319186"/>
            <a:ext cx="44165520" cy="8875182"/>
          </a:xfrm>
        </p:spPr>
        <p:txBody>
          <a:bodyPr anchor="b"/>
          <a:lstStyle>
            <a:lvl1pPr>
              <a:defRPr sz="18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4278331"/>
            <a:ext cx="44165520" cy="4667248"/>
          </a:xfrm>
        </p:spPr>
        <p:txBody>
          <a:bodyPr/>
          <a:lstStyle>
            <a:lvl1pPr marL="0" indent="0">
              <a:buNone/>
              <a:defRPr sz="7467">
                <a:solidFill>
                  <a:schemeClr val="tx1">
                    <a:tint val="82000"/>
                  </a:schemeClr>
                </a:solidFill>
              </a:defRPr>
            </a:lvl1pPr>
            <a:lvl2pPr marL="1422395" indent="0">
              <a:buNone/>
              <a:defRPr sz="6222">
                <a:solidFill>
                  <a:schemeClr val="tx1">
                    <a:tint val="82000"/>
                  </a:schemeClr>
                </a:solidFill>
              </a:defRPr>
            </a:lvl2pPr>
            <a:lvl3pPr marL="2844790" indent="0">
              <a:buNone/>
              <a:defRPr sz="5600">
                <a:solidFill>
                  <a:schemeClr val="tx1">
                    <a:tint val="82000"/>
                  </a:schemeClr>
                </a:solidFill>
              </a:defRPr>
            </a:lvl3pPr>
            <a:lvl4pPr marL="4267185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4pPr>
            <a:lvl5pPr marL="5689580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5pPr>
            <a:lvl6pPr marL="7111975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6pPr>
            <a:lvl7pPr marL="8534370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7pPr>
            <a:lvl8pPr marL="9956764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8pPr>
            <a:lvl9pPr marL="11379159" indent="0">
              <a:buNone/>
              <a:defRPr sz="497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62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5679722"/>
            <a:ext cx="21762720" cy="135374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5679722"/>
            <a:ext cx="21762720" cy="135374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4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135946"/>
            <a:ext cx="44165520" cy="41239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5230285"/>
            <a:ext cx="21662705" cy="2563282"/>
          </a:xfrm>
        </p:spPr>
        <p:txBody>
          <a:bodyPr anchor="b"/>
          <a:lstStyle>
            <a:lvl1pPr marL="0" indent="0">
              <a:buNone/>
              <a:defRPr sz="7467" b="1"/>
            </a:lvl1pPr>
            <a:lvl2pPr marL="1422395" indent="0">
              <a:buNone/>
              <a:defRPr sz="6222" b="1"/>
            </a:lvl2pPr>
            <a:lvl3pPr marL="2844790" indent="0">
              <a:buNone/>
              <a:defRPr sz="5600" b="1"/>
            </a:lvl3pPr>
            <a:lvl4pPr marL="4267185" indent="0">
              <a:buNone/>
              <a:defRPr sz="4978" b="1"/>
            </a:lvl4pPr>
            <a:lvl5pPr marL="5689580" indent="0">
              <a:buNone/>
              <a:defRPr sz="4978" b="1"/>
            </a:lvl5pPr>
            <a:lvl6pPr marL="7111975" indent="0">
              <a:buNone/>
              <a:defRPr sz="4978" b="1"/>
            </a:lvl6pPr>
            <a:lvl7pPr marL="8534370" indent="0">
              <a:buNone/>
              <a:defRPr sz="4978" b="1"/>
            </a:lvl7pPr>
            <a:lvl8pPr marL="9956764" indent="0">
              <a:buNone/>
              <a:defRPr sz="4978" b="1"/>
            </a:lvl8pPr>
            <a:lvl9pPr marL="11379159" indent="0">
              <a:buNone/>
              <a:defRPr sz="49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7793567"/>
            <a:ext cx="21662705" cy="11463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5230285"/>
            <a:ext cx="21769390" cy="2563282"/>
          </a:xfrm>
        </p:spPr>
        <p:txBody>
          <a:bodyPr anchor="b"/>
          <a:lstStyle>
            <a:lvl1pPr marL="0" indent="0">
              <a:buNone/>
              <a:defRPr sz="7467" b="1"/>
            </a:lvl1pPr>
            <a:lvl2pPr marL="1422395" indent="0">
              <a:buNone/>
              <a:defRPr sz="6222" b="1"/>
            </a:lvl2pPr>
            <a:lvl3pPr marL="2844790" indent="0">
              <a:buNone/>
              <a:defRPr sz="5600" b="1"/>
            </a:lvl3pPr>
            <a:lvl4pPr marL="4267185" indent="0">
              <a:buNone/>
              <a:defRPr sz="4978" b="1"/>
            </a:lvl4pPr>
            <a:lvl5pPr marL="5689580" indent="0">
              <a:buNone/>
              <a:defRPr sz="4978" b="1"/>
            </a:lvl5pPr>
            <a:lvl6pPr marL="7111975" indent="0">
              <a:buNone/>
              <a:defRPr sz="4978" b="1"/>
            </a:lvl6pPr>
            <a:lvl7pPr marL="8534370" indent="0">
              <a:buNone/>
              <a:defRPr sz="4978" b="1"/>
            </a:lvl7pPr>
            <a:lvl8pPr marL="9956764" indent="0">
              <a:buNone/>
              <a:defRPr sz="4978" b="1"/>
            </a:lvl8pPr>
            <a:lvl9pPr marL="11379159" indent="0">
              <a:buNone/>
              <a:defRPr sz="49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7793567"/>
            <a:ext cx="21769390" cy="11463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04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9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422400"/>
            <a:ext cx="16515395" cy="4978400"/>
          </a:xfrm>
        </p:spPr>
        <p:txBody>
          <a:bodyPr anchor="b"/>
          <a:lstStyle>
            <a:lvl1pPr>
              <a:defRPr sz="99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3071990"/>
            <a:ext cx="25923240" cy="15162389"/>
          </a:xfrm>
        </p:spPr>
        <p:txBody>
          <a:bodyPr/>
          <a:lstStyle>
            <a:lvl1pPr>
              <a:defRPr sz="9956"/>
            </a:lvl1pPr>
            <a:lvl2pPr>
              <a:defRPr sz="8711"/>
            </a:lvl2pPr>
            <a:lvl3pPr>
              <a:defRPr sz="7467"/>
            </a:lvl3pPr>
            <a:lvl4pPr>
              <a:defRPr sz="6222"/>
            </a:lvl4pPr>
            <a:lvl5pPr>
              <a:defRPr sz="6222"/>
            </a:lvl5pPr>
            <a:lvl6pPr>
              <a:defRPr sz="6222"/>
            </a:lvl6pPr>
            <a:lvl7pPr>
              <a:defRPr sz="6222"/>
            </a:lvl7pPr>
            <a:lvl8pPr>
              <a:defRPr sz="6222"/>
            </a:lvl8pPr>
            <a:lvl9pPr>
              <a:defRPr sz="6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6400800"/>
            <a:ext cx="16515395" cy="11858274"/>
          </a:xfrm>
        </p:spPr>
        <p:txBody>
          <a:bodyPr/>
          <a:lstStyle>
            <a:lvl1pPr marL="0" indent="0">
              <a:buNone/>
              <a:defRPr sz="4978"/>
            </a:lvl1pPr>
            <a:lvl2pPr marL="1422395" indent="0">
              <a:buNone/>
              <a:defRPr sz="4356"/>
            </a:lvl2pPr>
            <a:lvl3pPr marL="2844790" indent="0">
              <a:buNone/>
              <a:defRPr sz="3733"/>
            </a:lvl3pPr>
            <a:lvl4pPr marL="4267185" indent="0">
              <a:buNone/>
              <a:defRPr sz="3111"/>
            </a:lvl4pPr>
            <a:lvl5pPr marL="5689580" indent="0">
              <a:buNone/>
              <a:defRPr sz="3111"/>
            </a:lvl5pPr>
            <a:lvl6pPr marL="7111975" indent="0">
              <a:buNone/>
              <a:defRPr sz="3111"/>
            </a:lvl6pPr>
            <a:lvl7pPr marL="8534370" indent="0">
              <a:buNone/>
              <a:defRPr sz="3111"/>
            </a:lvl7pPr>
            <a:lvl8pPr marL="9956764" indent="0">
              <a:buNone/>
              <a:defRPr sz="3111"/>
            </a:lvl8pPr>
            <a:lvl9pPr marL="11379159" indent="0">
              <a:buNone/>
              <a:defRPr sz="3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4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422400"/>
            <a:ext cx="16515395" cy="4978400"/>
          </a:xfrm>
        </p:spPr>
        <p:txBody>
          <a:bodyPr anchor="b"/>
          <a:lstStyle>
            <a:lvl1pPr>
              <a:defRPr sz="99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3071990"/>
            <a:ext cx="25923240" cy="15162389"/>
          </a:xfrm>
        </p:spPr>
        <p:txBody>
          <a:bodyPr anchor="t"/>
          <a:lstStyle>
            <a:lvl1pPr marL="0" indent="0">
              <a:buNone/>
              <a:defRPr sz="9956"/>
            </a:lvl1pPr>
            <a:lvl2pPr marL="1422395" indent="0">
              <a:buNone/>
              <a:defRPr sz="8711"/>
            </a:lvl2pPr>
            <a:lvl3pPr marL="2844790" indent="0">
              <a:buNone/>
              <a:defRPr sz="7467"/>
            </a:lvl3pPr>
            <a:lvl4pPr marL="4267185" indent="0">
              <a:buNone/>
              <a:defRPr sz="6222"/>
            </a:lvl4pPr>
            <a:lvl5pPr marL="5689580" indent="0">
              <a:buNone/>
              <a:defRPr sz="6222"/>
            </a:lvl5pPr>
            <a:lvl6pPr marL="7111975" indent="0">
              <a:buNone/>
              <a:defRPr sz="6222"/>
            </a:lvl6pPr>
            <a:lvl7pPr marL="8534370" indent="0">
              <a:buNone/>
              <a:defRPr sz="6222"/>
            </a:lvl7pPr>
            <a:lvl8pPr marL="9956764" indent="0">
              <a:buNone/>
              <a:defRPr sz="6222"/>
            </a:lvl8pPr>
            <a:lvl9pPr marL="11379159" indent="0">
              <a:buNone/>
              <a:defRPr sz="6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6400800"/>
            <a:ext cx="16515395" cy="11858274"/>
          </a:xfrm>
        </p:spPr>
        <p:txBody>
          <a:bodyPr/>
          <a:lstStyle>
            <a:lvl1pPr marL="0" indent="0">
              <a:buNone/>
              <a:defRPr sz="4978"/>
            </a:lvl1pPr>
            <a:lvl2pPr marL="1422395" indent="0">
              <a:buNone/>
              <a:defRPr sz="4356"/>
            </a:lvl2pPr>
            <a:lvl3pPr marL="2844790" indent="0">
              <a:buNone/>
              <a:defRPr sz="3733"/>
            </a:lvl3pPr>
            <a:lvl4pPr marL="4267185" indent="0">
              <a:buNone/>
              <a:defRPr sz="3111"/>
            </a:lvl4pPr>
            <a:lvl5pPr marL="5689580" indent="0">
              <a:buNone/>
              <a:defRPr sz="3111"/>
            </a:lvl5pPr>
            <a:lvl6pPr marL="7111975" indent="0">
              <a:buNone/>
              <a:defRPr sz="3111"/>
            </a:lvl6pPr>
            <a:lvl7pPr marL="8534370" indent="0">
              <a:buNone/>
              <a:defRPr sz="3111"/>
            </a:lvl7pPr>
            <a:lvl8pPr marL="9956764" indent="0">
              <a:buNone/>
              <a:defRPr sz="3111"/>
            </a:lvl8pPr>
            <a:lvl9pPr marL="11379159" indent="0">
              <a:buNone/>
              <a:defRPr sz="3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4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135946"/>
            <a:ext cx="44165520" cy="4123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5679722"/>
            <a:ext cx="44165520" cy="13537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19775313"/>
            <a:ext cx="11521440" cy="11359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916569-BA22-41C4-A3AE-CEB6959846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19775313"/>
            <a:ext cx="17282160" cy="11359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19775313"/>
            <a:ext cx="11521440" cy="11359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F872C3-AA64-4852-AA18-982429DAD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2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2844790" rtl="0" eaLnBrk="1" latinLnBrk="0" hangingPunct="1">
        <a:lnSpc>
          <a:spcPct val="90000"/>
        </a:lnSpc>
        <a:spcBef>
          <a:spcPct val="0"/>
        </a:spcBef>
        <a:buNone/>
        <a:defRPr sz="136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1197" indent="-711197" algn="l" defTabSz="2844790" rtl="0" eaLnBrk="1" latinLnBrk="0" hangingPunct="1">
        <a:lnSpc>
          <a:spcPct val="90000"/>
        </a:lnSpc>
        <a:spcBef>
          <a:spcPts val="3111"/>
        </a:spcBef>
        <a:buFont typeface="Arial" panose="020B0604020202020204" pitchFamily="34" charset="0"/>
        <a:buChar char="•"/>
        <a:defRPr sz="8711" kern="1200">
          <a:solidFill>
            <a:schemeClr val="tx1"/>
          </a:solidFill>
          <a:latin typeface="+mn-lt"/>
          <a:ea typeface="+mn-ea"/>
          <a:cs typeface="+mn-cs"/>
        </a:defRPr>
      </a:lvl1pPr>
      <a:lvl2pPr marL="2133592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7467" kern="1200">
          <a:solidFill>
            <a:schemeClr val="tx1"/>
          </a:solidFill>
          <a:latin typeface="+mn-lt"/>
          <a:ea typeface="+mn-ea"/>
          <a:cs typeface="+mn-cs"/>
        </a:defRPr>
      </a:lvl2pPr>
      <a:lvl3pPr marL="3555987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6222" kern="1200">
          <a:solidFill>
            <a:schemeClr val="tx1"/>
          </a:solidFill>
          <a:latin typeface="+mn-lt"/>
          <a:ea typeface="+mn-ea"/>
          <a:cs typeface="+mn-cs"/>
        </a:defRPr>
      </a:lvl3pPr>
      <a:lvl4pPr marL="4978382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6400777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823172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9245567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7962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2090357" indent="-711197" algn="l" defTabSz="2844790" rtl="0" eaLnBrk="1" latinLnBrk="0" hangingPunct="1">
        <a:lnSpc>
          <a:spcPct val="90000"/>
        </a:lnSpc>
        <a:spcBef>
          <a:spcPts val="1556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422395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844790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185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5689580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111975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8534370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9956764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1379159" algn="l" defTabSz="2844790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3C90BC7B-81F9-DD0F-3511-E969B2E60B94}"/>
              </a:ext>
            </a:extLst>
          </p:cNvPr>
          <p:cNvSpPr txBox="1"/>
          <p:nvPr/>
        </p:nvSpPr>
        <p:spPr>
          <a:xfrm>
            <a:off x="529168" y="18628475"/>
            <a:ext cx="25602636" cy="162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1F2A38"/>
                </a:solidFill>
                <a:latin typeface="Candara (Body)"/>
              </a:rPr>
              <a:t>Learning perspective: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 Learn from </a:t>
            </a:r>
            <a:r>
              <a:rPr lang="en-US" sz="3319" dirty="0">
                <a:latin typeface="Candara (Body)"/>
              </a:rPr>
              <a:t>artist-created quad layouts 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to match artists’ preference​</a:t>
            </a:r>
          </a:p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1F2A38"/>
                </a:solidFill>
                <a:latin typeface="Candara (Body)"/>
              </a:rPr>
              <a:t>Representation Perspective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​:</a:t>
            </a:r>
            <a:r>
              <a:rPr lang="en-US" sz="3319" b="1" dirty="0">
                <a:solidFill>
                  <a:srgbClr val="1F2A38"/>
                </a:solidFill>
                <a:latin typeface="Candara (Body)"/>
              </a:rPr>
              <a:t> 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Treat layout generation as </a:t>
            </a:r>
            <a:r>
              <a:rPr lang="en-US" sz="3319" dirty="0">
                <a:latin typeface="Candara (Body)"/>
              </a:rPr>
              <a:t>continuous field synthesis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, NOT next token(vertex/face) prediction !</a:t>
            </a:r>
          </a:p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1F2A38"/>
                </a:solidFill>
                <a:latin typeface="Candara (Body)"/>
              </a:rPr>
              <a:t>​Generative Perspective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​: Diffusion models excel at smooth signals, </a:t>
            </a:r>
            <a:r>
              <a:rPr lang="en-US" sz="3319" dirty="0">
                <a:latin typeface="Candara (Body)"/>
              </a:rPr>
              <a:t>generate the field first, then read the quad layout out of it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.​</a:t>
            </a:r>
          </a:p>
        </p:txBody>
      </p:sp>
      <p:sp>
        <p:nvSpPr>
          <p:cNvPr id="5" name="文本框 11">
            <a:extLst>
              <a:ext uri="{FF2B5EF4-FFF2-40B4-BE49-F238E27FC236}">
                <a16:creationId xmlns:a16="http://schemas.microsoft.com/office/drawing/2014/main" id="{90E8C07E-BCC9-8E25-8DD8-0EA14805A26B}"/>
              </a:ext>
            </a:extLst>
          </p:cNvPr>
          <p:cNvSpPr txBox="1"/>
          <p:nvPr/>
        </p:nvSpPr>
        <p:spPr>
          <a:xfrm>
            <a:off x="6885998" y="335752"/>
            <a:ext cx="43524481" cy="158080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ctr"/>
            <a:r>
              <a:rPr lang="zh-CN" altLang="zh-CN" sz="9955" b="1" dirty="0">
                <a:solidFill>
                  <a:srgbClr val="0A5260"/>
                </a:solidFill>
                <a:latin typeface="Candara (Body)"/>
              </a:rPr>
              <a:t>SQuadGen</a:t>
            </a:r>
            <a:r>
              <a:rPr lang="zh-CN" altLang="zh-CN" sz="9955" b="1" dirty="0">
                <a:solidFill>
                  <a:srgbClr val="18202A"/>
                </a:solidFill>
                <a:latin typeface="Candara (Body)"/>
              </a:rPr>
              <a:t>: Generating Simple Quad Layouts via Chart Distance Fields</a:t>
            </a:r>
            <a:endParaRPr lang="zh-CN" altLang="en-US" sz="9955" dirty="0">
              <a:latin typeface="Candara (Body)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8BED45-66E6-3B7E-541E-B7DE5306ADF2}"/>
              </a:ext>
            </a:extLst>
          </p:cNvPr>
          <p:cNvGrpSpPr/>
          <p:nvPr/>
        </p:nvGrpSpPr>
        <p:grpSpPr>
          <a:xfrm>
            <a:off x="16325583" y="1601736"/>
            <a:ext cx="25702520" cy="2976144"/>
            <a:chOff x="258450" y="5008708"/>
            <a:chExt cx="8261707" cy="956638"/>
          </a:xfrm>
        </p:grpSpPr>
        <p:sp>
          <p:nvSpPr>
            <p:cNvPr id="11" name="Subtitle 1">
              <a:extLst>
                <a:ext uri="{FF2B5EF4-FFF2-40B4-BE49-F238E27FC236}">
                  <a16:creationId xmlns:a16="http://schemas.microsoft.com/office/drawing/2014/main" id="{CA9AC268-B2E7-A433-98F7-72DEF442A9D8}"/>
                </a:ext>
              </a:extLst>
            </p:cNvPr>
            <p:cNvSpPr txBox="1">
              <a:spLocks/>
            </p:cNvSpPr>
            <p:nvPr/>
          </p:nvSpPr>
          <p:spPr>
            <a:xfrm>
              <a:off x="258450" y="5008708"/>
              <a:ext cx="8261707" cy="956638"/>
            </a:xfrm>
            <a:prstGeom prst="rect">
              <a:avLst/>
            </a:prstGeom>
          </p:spPr>
          <p:txBody>
            <a:bodyPr vert="horz" lIns="284474" tIns="142237" rIns="284474" bIns="142237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978" dirty="0">
                  <a:latin typeface="Candara (Body)"/>
                </a:rPr>
                <a:t>You-Kang Kong</a:t>
              </a:r>
              <a:r>
                <a:rPr lang="en-US" sz="4978" baseline="30000" dirty="0">
                  <a:latin typeface="Candara (Body)"/>
                </a:rPr>
                <a:t>12</a:t>
              </a:r>
              <a:r>
                <a:rPr lang="en-US" sz="4978" dirty="0">
                  <a:latin typeface="Candara (Body)"/>
                </a:rPr>
                <a:t> · Yang Liu</a:t>
              </a:r>
              <a:r>
                <a:rPr lang="en-US" sz="4978" baseline="30000" dirty="0">
                  <a:latin typeface="Candara (Body)"/>
                </a:rPr>
                <a:t>2</a:t>
              </a:r>
              <a:r>
                <a:rPr lang="en-US" sz="4978" dirty="0">
                  <a:latin typeface="Candara (Body)"/>
                </a:rPr>
                <a:t> · Yue Dong</a:t>
              </a:r>
              <a:r>
                <a:rPr lang="en-US" sz="4978" baseline="30000" dirty="0">
                  <a:latin typeface="Candara (Body)"/>
                </a:rPr>
                <a:t>2</a:t>
              </a:r>
              <a:r>
                <a:rPr lang="en-US" sz="4978" dirty="0">
                  <a:latin typeface="Candara (Body)"/>
                </a:rPr>
                <a:t> · Xin Tong</a:t>
              </a:r>
              <a:r>
                <a:rPr lang="en-US" sz="4978" baseline="30000" dirty="0">
                  <a:latin typeface="Candara (Body)"/>
                </a:rPr>
                <a:t>2</a:t>
              </a:r>
              <a:r>
                <a:rPr lang="en-US" sz="4978" dirty="0">
                  <a:latin typeface="Candara (Body)"/>
                </a:rPr>
                <a:t> · Heung-Yeung Shum</a:t>
              </a:r>
              <a:r>
                <a:rPr lang="en-US" sz="4978" baseline="30000" dirty="0">
                  <a:latin typeface="Candara (Body)"/>
                </a:rPr>
                <a:t>23</a:t>
              </a:r>
              <a:endParaRPr lang="en-US" sz="4978" dirty="0">
                <a:latin typeface="Candara (Body)"/>
              </a:endParaRPr>
            </a:p>
          </p:txBody>
        </p:sp>
        <p:sp>
          <p:nvSpPr>
            <p:cNvPr id="12" name="Subtitle 1">
              <a:extLst>
                <a:ext uri="{FF2B5EF4-FFF2-40B4-BE49-F238E27FC236}">
                  <a16:creationId xmlns:a16="http://schemas.microsoft.com/office/drawing/2014/main" id="{A13E309A-29FC-A9FE-5B97-BA4FABB338A1}"/>
                </a:ext>
              </a:extLst>
            </p:cNvPr>
            <p:cNvSpPr txBox="1">
              <a:spLocks/>
            </p:cNvSpPr>
            <p:nvPr/>
          </p:nvSpPr>
          <p:spPr>
            <a:xfrm>
              <a:off x="683870" y="5301939"/>
              <a:ext cx="6514052" cy="370176"/>
            </a:xfrm>
            <a:prstGeom prst="rect">
              <a:avLst/>
            </a:prstGeom>
            <a:noFill/>
          </p:spPr>
          <p:txBody>
            <a:bodyPr vert="horz" wrap="square" lIns="568947" tIns="0" rIns="568947" bIns="284474" rtlCol="0" anchor="t" anchorCtr="0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None/>
                <a:defRPr sz="2800" b="0" kern="1200" cap="none" baseline="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System Font Regular"/>
                <a:buNone/>
                <a:defRPr sz="20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None/>
                <a:defRPr sz="18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System Font Regular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1F2A38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356" i="1" baseline="30000" dirty="0">
                  <a:latin typeface="Candara (Body)"/>
                </a:rPr>
                <a:t>1</a:t>
              </a:r>
              <a:r>
                <a:rPr lang="en-US" sz="4356" i="1" dirty="0">
                  <a:latin typeface="Candara (Body)"/>
                </a:rPr>
                <a:t>Tsinghua University · </a:t>
              </a:r>
              <a:r>
                <a:rPr lang="en-US" sz="4356" i="1" baseline="30000" dirty="0">
                  <a:latin typeface="Candara (Body)"/>
                </a:rPr>
                <a:t>2</a:t>
              </a:r>
              <a:r>
                <a:rPr lang="en-US" sz="4356" i="1" dirty="0">
                  <a:latin typeface="Candara (Body)"/>
                </a:rPr>
                <a:t>Microsoft Research Asia · </a:t>
              </a:r>
              <a:r>
                <a:rPr lang="en-US" sz="4356" i="1" baseline="30000" dirty="0">
                  <a:latin typeface="Candara (Body)"/>
                </a:rPr>
                <a:t>3</a:t>
              </a:r>
              <a:r>
                <a:rPr lang="en-US" sz="4356" i="1" dirty="0">
                  <a:latin typeface="Candara (Body)"/>
                </a:rPr>
                <a:t>IDEA</a:t>
              </a:r>
            </a:p>
          </p:txBody>
        </p:sp>
      </p:grpSp>
      <p:pic>
        <p:nvPicPr>
          <p:cNvPr id="19" name="图片 7">
            <a:extLst>
              <a:ext uri="{FF2B5EF4-FFF2-40B4-BE49-F238E27FC236}">
                <a16:creationId xmlns:a16="http://schemas.microsoft.com/office/drawing/2014/main" id="{906664C8-8B04-CD6B-1953-249FBEF9A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712" y="280282"/>
            <a:ext cx="2483297" cy="24832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20E931-503D-52FC-FA55-B00C7D0580D9}"/>
              </a:ext>
            </a:extLst>
          </p:cNvPr>
          <p:cNvSpPr txBox="1"/>
          <p:nvPr/>
        </p:nvSpPr>
        <p:spPr>
          <a:xfrm>
            <a:off x="231020" y="4711426"/>
            <a:ext cx="25372157" cy="2135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4125" indent="-474125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5A6472"/>
                </a:solidFill>
                <a:latin typeface="Candara (Body)"/>
              </a:rPr>
              <a:t>Representation: Chart Distance Field </a:t>
            </a:r>
            <a:r>
              <a:rPr lang="en-US" sz="3319" i="1" dirty="0">
                <a:latin typeface="Candara (Body)"/>
              </a:rPr>
              <a:t>— </a:t>
            </a:r>
            <a:r>
              <a:rPr lang="en-US" sz="3319" dirty="0">
                <a:solidFill>
                  <a:srgbClr val="5A6472"/>
                </a:solidFill>
                <a:latin typeface="Candara (Body)"/>
              </a:rPr>
              <a:t>easy-to-learn continuous fields for quad layout generation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</a:t>
            </a:r>
          </a:p>
          <a:p>
            <a:pPr marL="474125" indent="-474125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5A6472"/>
                </a:solidFill>
                <a:latin typeface="Candara (Body)"/>
              </a:rPr>
              <a:t>Loop Simplicity</a:t>
            </a:r>
            <a:r>
              <a:rPr lang="en-US" sz="3319" dirty="0">
                <a:solidFill>
                  <a:srgbClr val="5A6472"/>
                </a:solidFill>
                <a:latin typeface="Candara (Body)"/>
              </a:rPr>
              <a:t>: Loop-editing-aware metric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</a:t>
            </a:r>
          </a:p>
          <a:p>
            <a:pPr marL="474125" indent="-474125" fontAlgn="base">
              <a:buFont typeface="Arial" panose="020B0604020202020204" pitchFamily="34" charset="0"/>
              <a:buChar char="•"/>
            </a:pPr>
            <a:r>
              <a:rPr lang="en-US" sz="3319" b="1" dirty="0">
                <a:solidFill>
                  <a:srgbClr val="5A6472"/>
                </a:solidFill>
                <a:latin typeface="Candara (Body)"/>
              </a:rPr>
              <a:t>Dataset — 230k simple quad layouts</a:t>
            </a:r>
            <a:r>
              <a:rPr lang="en-US" sz="3319" dirty="0">
                <a:solidFill>
                  <a:srgbClr val="5A6472"/>
                </a:solidFill>
                <a:latin typeface="Candara (Body)"/>
              </a:rPr>
              <a:t>: diverse, large-scale, high loop simplicity scores.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</a:t>
            </a:r>
          </a:p>
          <a:p>
            <a:pPr marL="474125" indent="-474125" fontAlgn="base">
              <a:buFont typeface="Arial" panose="020B0604020202020204" pitchFamily="34" charset="0"/>
              <a:buChar char="•"/>
            </a:pPr>
            <a:r>
              <a:rPr lang="en-US" sz="3319" b="1" dirty="0" err="1">
                <a:solidFill>
                  <a:srgbClr val="5A6472"/>
                </a:solidFill>
                <a:latin typeface="Candara (Body)"/>
              </a:rPr>
              <a:t>SQuadGen</a:t>
            </a:r>
            <a:r>
              <a:rPr lang="en-US" sz="3319" dirty="0">
                <a:solidFill>
                  <a:srgbClr val="5A6472"/>
                </a:solidFill>
                <a:latin typeface="Candara (Body)"/>
              </a:rPr>
              <a:t>: Diffusion model to generate CDFs and yield simple quad layouts.</a:t>
            </a:r>
            <a:r>
              <a:rPr lang="en-US" sz="3319" dirty="0">
                <a:solidFill>
                  <a:srgbClr val="1F2A38"/>
                </a:solidFill>
                <a:latin typeface="Candara (Body)"/>
              </a:rPr>
              <a:t>​</a:t>
            </a:r>
            <a:endParaRPr lang="en-US" sz="4149" dirty="0">
              <a:solidFill>
                <a:srgbClr val="1F2A38"/>
              </a:solidFill>
              <a:latin typeface="Candara (Body)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4E5AEC-A8FE-75B5-D769-A5F568189FDB}"/>
              </a:ext>
            </a:extLst>
          </p:cNvPr>
          <p:cNvCxnSpPr>
            <a:cxnSpLocks/>
          </p:cNvCxnSpPr>
          <p:nvPr/>
        </p:nvCxnSpPr>
        <p:spPr>
          <a:xfrm flipH="1">
            <a:off x="25603201" y="3840879"/>
            <a:ext cx="44639" cy="1749488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E1734-697D-A92D-04F9-2F39FBB9F784}"/>
              </a:ext>
            </a:extLst>
          </p:cNvPr>
          <p:cNvCxnSpPr>
            <a:cxnSpLocks/>
          </p:cNvCxnSpPr>
          <p:nvPr/>
        </p:nvCxnSpPr>
        <p:spPr>
          <a:xfrm>
            <a:off x="567" y="17489703"/>
            <a:ext cx="25556381" cy="39967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BF5B526-0A02-D736-4D3B-ABDE8FA182E4}"/>
              </a:ext>
            </a:extLst>
          </p:cNvPr>
          <p:cNvSpPr txBox="1"/>
          <p:nvPr/>
        </p:nvSpPr>
        <p:spPr>
          <a:xfrm>
            <a:off x="482267" y="3840880"/>
            <a:ext cx="9363789" cy="838032"/>
          </a:xfrm>
          <a:prstGeom prst="rect">
            <a:avLst/>
          </a:prstGeom>
          <a:noFill/>
        </p:spPr>
        <p:txBody>
          <a:bodyPr wrap="none" rtlCol="0">
            <a:normAutofit lnSpcReduction="10000"/>
          </a:bodyPr>
          <a:lstStyle/>
          <a:p>
            <a:r>
              <a:rPr lang="en-US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Contributions</a:t>
            </a:r>
          </a:p>
        </p:txBody>
      </p:sp>
      <p:pic>
        <p:nvPicPr>
          <p:cNvPr id="18" name="Graphic 10">
            <a:extLst>
              <a:ext uri="{FF2B5EF4-FFF2-40B4-BE49-F238E27FC236}">
                <a16:creationId xmlns:a16="http://schemas.microsoft.com/office/drawing/2014/main" id="{6AB030A8-06A1-396D-3A04-1B11ACEAB9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4989" y="2305260"/>
            <a:ext cx="2056190" cy="1381023"/>
          </a:xfrm>
          <a:prstGeom prst="rect">
            <a:avLst/>
          </a:prstGeom>
        </p:spPr>
      </p:pic>
      <p:pic>
        <p:nvPicPr>
          <p:cNvPr id="22" name="Graphic 14">
            <a:extLst>
              <a:ext uri="{FF2B5EF4-FFF2-40B4-BE49-F238E27FC236}">
                <a16:creationId xmlns:a16="http://schemas.microsoft.com/office/drawing/2014/main" id="{052AE225-4819-539E-6C83-F5D4DF38F0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8120" y="1993292"/>
            <a:ext cx="1929906" cy="1688669"/>
          </a:xfrm>
          <a:prstGeom prst="rect">
            <a:avLst/>
          </a:prstGeom>
        </p:spPr>
      </p:pic>
      <p:pic>
        <p:nvPicPr>
          <p:cNvPr id="24" name="Graphic 16">
            <a:extLst>
              <a:ext uri="{FF2B5EF4-FFF2-40B4-BE49-F238E27FC236}">
                <a16:creationId xmlns:a16="http://schemas.microsoft.com/office/drawing/2014/main" id="{9EBFCE51-8BAA-F304-7B5E-C24710494D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1707" y="2076572"/>
            <a:ext cx="1447428" cy="1501037"/>
          </a:xfrm>
          <a:prstGeom prst="rect">
            <a:avLst/>
          </a:prstGeom>
        </p:spPr>
      </p:pic>
      <p:pic>
        <p:nvPicPr>
          <p:cNvPr id="27" name="Graphic 18">
            <a:extLst>
              <a:ext uri="{FF2B5EF4-FFF2-40B4-BE49-F238E27FC236}">
                <a16:creationId xmlns:a16="http://schemas.microsoft.com/office/drawing/2014/main" id="{C2224E20-D48C-3077-1ACB-7F78ED8425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76077" y="1927090"/>
            <a:ext cx="2331971" cy="160825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06119BB-F131-81CA-7AEE-E588FC4E0B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896" y="1820730"/>
            <a:ext cx="2204486" cy="21346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66575C8-1B05-0CB3-38EE-8DBF69C09E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396" y="1906260"/>
            <a:ext cx="1914635" cy="191463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1DF259C-CC2C-2200-3F66-279A826C09CF}"/>
              </a:ext>
            </a:extLst>
          </p:cNvPr>
          <p:cNvSpPr txBox="1"/>
          <p:nvPr/>
        </p:nvSpPr>
        <p:spPr>
          <a:xfrm>
            <a:off x="482268" y="7467326"/>
            <a:ext cx="3143809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Motivation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A9DC6E-6FC6-A8FB-F5B1-4D440BE3704C}"/>
              </a:ext>
            </a:extLst>
          </p:cNvPr>
          <p:cNvSpPr txBox="1"/>
          <p:nvPr/>
        </p:nvSpPr>
        <p:spPr>
          <a:xfrm>
            <a:off x="220284" y="8274664"/>
            <a:ext cx="18412404" cy="4178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sz="3319" dirty="0">
                <a:solidFill>
                  <a:srgbClr val="1F2A38"/>
                </a:solidFill>
                <a:latin typeface="Candara (Body)"/>
              </a:rPr>
              <a:t>What kind of Mesh Layouts are preferred by 3D artists? How do they model and edit meshes?</a:t>
            </a:r>
          </a:p>
          <a:p>
            <a:pPr marL="792151" lvl="1" indent="-250232" fontAlgn="base">
              <a:buFont typeface="Arial" panose="020B0604020202020204" pitchFamily="34" charset="0"/>
              <a:buChar char="•"/>
            </a:pPr>
            <a:r>
              <a:rPr lang="en-US" sz="3319" dirty="0">
                <a:latin typeface="Candara (Body)"/>
              </a:rPr>
              <a:t>Easily Editable Quad Layout.</a:t>
            </a:r>
          </a:p>
          <a:p>
            <a:pPr marL="792151" lvl="1" indent="-250232" fontAlgn="base">
              <a:buFont typeface="Arial" panose="020B0604020202020204" pitchFamily="34" charset="0"/>
              <a:buChar char="•"/>
            </a:pPr>
            <a:r>
              <a:rPr lang="en-US" sz="3319" dirty="0">
                <a:latin typeface="Candara (Body)"/>
              </a:rPr>
              <a:t>They rarely move one vertex at a time; instead, they edit with </a:t>
            </a:r>
            <a:r>
              <a:rPr lang="en-US" sz="3319" b="1" dirty="0">
                <a:latin typeface="Candara (Body)"/>
              </a:rPr>
              <a:t>loops</a:t>
            </a:r>
            <a:r>
              <a:rPr lang="en-US" sz="3319" dirty="0">
                <a:latin typeface="Candara (Body)"/>
              </a:rPr>
              <a:t> — edge loops, face loops. edge rings.​ </a:t>
            </a:r>
          </a:p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sz="3319" dirty="0">
                <a:latin typeface="Candara (Body)"/>
              </a:rPr>
              <a:t>The loop-based editing works best when </a:t>
            </a:r>
          </a:p>
          <a:p>
            <a:pPr marL="792151" lvl="1" indent="-250232" fontAlgn="base">
              <a:buFont typeface="Arial" panose="020B0604020202020204" pitchFamily="34" charset="0"/>
              <a:buChar char="•"/>
            </a:pPr>
            <a:r>
              <a:rPr lang="en-US" altLang="zh-CN" sz="3319" dirty="0">
                <a:latin typeface="Candara (Body)"/>
              </a:rPr>
              <a:t>the layout is “</a:t>
            </a:r>
            <a:r>
              <a:rPr lang="en-US" altLang="zh-CN" sz="3319" b="1" dirty="0">
                <a:latin typeface="Candara (Body)"/>
              </a:rPr>
              <a:t>simple”:</a:t>
            </a:r>
            <a:r>
              <a:rPr lang="en-US" altLang="zh-CN" sz="3319" dirty="0">
                <a:latin typeface="Candara (Body)"/>
              </a:rPr>
              <a:t> 1. loops without spiral/self-crossing.  2.  quad(-dominant) mesh layouts.</a:t>
            </a:r>
            <a:br>
              <a:rPr lang="en-US" altLang="zh-CN" sz="3319" dirty="0">
                <a:latin typeface="Candara (Body)"/>
              </a:rPr>
            </a:br>
            <a:endParaRPr lang="en-US" altLang="zh-CN" sz="3319" dirty="0">
              <a:latin typeface="Candara (Body)"/>
            </a:endParaRPr>
          </a:p>
          <a:p>
            <a:pPr marL="250232" indent="-250232" fontAlgn="base">
              <a:buFont typeface="Arial" panose="020B0604020202020204" pitchFamily="34" charset="0"/>
              <a:buChar char="•"/>
            </a:pPr>
            <a:r>
              <a:rPr lang="en-US" altLang="zh-CN" sz="3319" b="1" dirty="0">
                <a:latin typeface="Candara (Body)"/>
              </a:rPr>
              <a:t>Questions</a:t>
            </a:r>
            <a:r>
              <a:rPr lang="en-US" altLang="zh-CN" sz="3319" dirty="0">
                <a:latin typeface="Candara (Body)"/>
              </a:rPr>
              <a:t>: (1) How to measure loop-aware editability? (2) How to generate the “simple” quad layout?</a:t>
            </a:r>
            <a:endParaRPr lang="en-US" sz="3319" dirty="0">
              <a:latin typeface="Candara (Body)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E868A71-E280-4E68-F38E-6907DD5255E3}"/>
              </a:ext>
            </a:extLst>
          </p:cNvPr>
          <p:cNvCxnSpPr>
            <a:cxnSpLocks/>
          </p:cNvCxnSpPr>
          <p:nvPr/>
        </p:nvCxnSpPr>
        <p:spPr>
          <a:xfrm>
            <a:off x="115777" y="12815321"/>
            <a:ext cx="25487401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F944633-2C70-EEE9-3F2C-BA783AA9D4D3}"/>
              </a:ext>
            </a:extLst>
          </p:cNvPr>
          <p:cNvSpPr txBox="1"/>
          <p:nvPr/>
        </p:nvSpPr>
        <p:spPr>
          <a:xfrm>
            <a:off x="482267" y="13179643"/>
            <a:ext cx="14816121" cy="827548"/>
          </a:xfrm>
          <a:prstGeom prst="rect">
            <a:avLst/>
          </a:prstGeom>
          <a:noFill/>
        </p:spPr>
        <p:txBody>
          <a:bodyPr wrap="none" rtlCol="0">
            <a:normAutofit lnSpcReduction="10000"/>
          </a:bodyPr>
          <a:lstStyle/>
          <a:p>
            <a:r>
              <a:rPr lang="en-US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Editability Metric: Loop Simplicity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A95F8A-99D7-08CD-F915-DE23F63FD447}"/>
              </a:ext>
            </a:extLst>
          </p:cNvPr>
          <p:cNvSpPr txBox="1"/>
          <p:nvPr/>
        </p:nvSpPr>
        <p:spPr>
          <a:xfrm>
            <a:off x="548188" y="17866593"/>
            <a:ext cx="6519093" cy="729367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r>
              <a:rPr lang="en-US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Our Key Insights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AE9739-448E-655B-F537-939A642F4285}"/>
              </a:ext>
            </a:extLst>
          </p:cNvPr>
          <p:cNvSpPr txBox="1"/>
          <p:nvPr/>
        </p:nvSpPr>
        <p:spPr>
          <a:xfrm>
            <a:off x="25762634" y="3951825"/>
            <a:ext cx="12445542" cy="827432"/>
          </a:xfrm>
          <a:prstGeom prst="rect">
            <a:avLst/>
          </a:prstGeom>
          <a:noFill/>
        </p:spPr>
        <p:txBody>
          <a:bodyPr wrap="none" rtlCol="0">
            <a:normAutofit lnSpcReduction="10000"/>
          </a:bodyPr>
          <a:lstStyle/>
          <a:p>
            <a:r>
              <a:rPr lang="en-US" sz="4978" dirty="0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Representation: Chart Distance Fields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894F2D-14E8-7348-3205-11BA25DE4C96}"/>
              </a:ext>
            </a:extLst>
          </p:cNvPr>
          <p:cNvSpPr txBox="1"/>
          <p:nvPr/>
        </p:nvSpPr>
        <p:spPr>
          <a:xfrm>
            <a:off x="25915891" y="7438573"/>
            <a:ext cx="6449058" cy="120784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altLang="zh-CN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Framework: </a:t>
            </a:r>
            <a:r>
              <a:rPr lang="en-US" altLang="zh-CN" sz="4978" err="1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SQuadGen</a:t>
            </a:r>
            <a:endParaRPr lang="en-US" sz="4978" dirty="0">
              <a:solidFill>
                <a:schemeClr val="accent2">
                  <a:lumMod val="75000"/>
                </a:schemeClr>
              </a:solidFill>
              <a:latin typeface="Candara (Body)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5B3B85-46BB-AC0C-B2C5-4FBDEB5934CA}"/>
              </a:ext>
            </a:extLst>
          </p:cNvPr>
          <p:cNvSpPr txBox="1"/>
          <p:nvPr/>
        </p:nvSpPr>
        <p:spPr>
          <a:xfrm>
            <a:off x="25846218" y="13061006"/>
            <a:ext cx="3005951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978">
                <a:solidFill>
                  <a:schemeClr val="accent1">
                    <a:lumMod val="75000"/>
                  </a:schemeClr>
                </a:solidFill>
                <a:latin typeface="Candara (Body)"/>
              </a:rPr>
              <a:t>Evaluation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F5EAB04-8CB8-2DFF-E68D-21D3E2F314C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9560" b="10007"/>
          <a:stretch>
            <a:fillRect/>
          </a:stretch>
        </p:blipFill>
        <p:spPr>
          <a:xfrm>
            <a:off x="18208891" y="7986753"/>
            <a:ext cx="7118895" cy="32225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27B0BE-8129-0EDF-2709-29D49C578C50}"/>
                  </a:ext>
                </a:extLst>
              </p:cNvPr>
              <p:cNvSpPr txBox="1"/>
              <p:nvPr/>
            </p:nvSpPr>
            <p:spPr>
              <a:xfrm>
                <a:off x="220284" y="14039706"/>
                <a:ext cx="21607837" cy="32390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50232" indent="-250232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Common metrics: Fewer charts or fewer irregular vertices. </a:t>
                </a:r>
              </a:p>
              <a:p>
                <a:pPr marL="792151" lvl="1" indent="-250232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They don’t tell if a loop is easily editable.</a:t>
                </a:r>
              </a:p>
              <a:p>
                <a:pPr marL="250232" indent="-250232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Our Metric:  </a:t>
                </a:r>
                <a:r>
                  <a:rPr lang="en-US" sz="3319" b="1" dirty="0">
                    <a:latin typeface="Candara (Body)"/>
                  </a:rPr>
                  <a:t>Loop Simplicity </a:t>
                </a: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m:rPr>
                            <m:sty m:val="p"/>
                          </m:rPr>
                          <a:rPr lang="en-US" altLang="zh-CN" sz="331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</m:oMath>
                </a14:m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 for face loop,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m:rPr>
                            <m:sty m:val="p"/>
                          </m:rPr>
                          <a:rPr lang="en-US" sz="331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</m:oMath>
                </a14:m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 for edge loop)</a:t>
                </a:r>
              </a:p>
              <a:p>
                <a:pPr marL="250232" indent="-250232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latin typeface="Candara (Body)"/>
                  </a:rPr>
                  <a:t>A loop is </a:t>
                </a:r>
                <a:r>
                  <a:rPr lang="en-US" sz="3319" b="1" dirty="0">
                    <a:latin typeface="Candara (Body)"/>
                  </a:rPr>
                  <a:t>SIMPLE</a:t>
                </a:r>
                <a:r>
                  <a:rPr lang="en-US" sz="3319" dirty="0">
                    <a:latin typeface="Candara (Body)"/>
                  </a:rPr>
                  <a:t> if no spiral and cross</a:t>
                </a:r>
                <a:endParaRPr lang="en-US" sz="3319" dirty="0">
                  <a:solidFill>
                    <a:srgbClr val="000000"/>
                  </a:solidFill>
                  <a:latin typeface="Candara (Body)"/>
                </a:endParaRPr>
              </a:p>
              <a:p>
                <a:pPr marL="250232" indent="-250232" fontAlgn="base">
                  <a:buFont typeface="Arial" panose="020B0604020202020204" pitchFamily="34" charset="0"/>
                  <a:buChar char="•"/>
                </a:pPr>
                <a:r>
                  <a:rPr lang="en-US" sz="3319" b="1" dirty="0">
                    <a:solidFill>
                      <a:srgbClr val="000000"/>
                    </a:solidFill>
                    <a:latin typeface="Candara (Body)"/>
                  </a:rPr>
                  <a:t>Loop simplicity </a:t>
                </a: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of a quad mesh:  </a:t>
                </a:r>
                <a:r>
                  <a:rPr lang="en-US" sz="3319" b="1" dirty="0">
                    <a:solidFill>
                      <a:srgbClr val="000000"/>
                    </a:solidFill>
                    <a:latin typeface="Candara (Body)"/>
                  </a:rPr>
                  <a:t>area ratio covered/controlled by simple loops. </a:t>
                </a:r>
              </a:p>
              <a:p>
                <a:pPr marL="250232" indent="-250232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Overall Loop Simplicity of a Quad Mesh: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19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319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319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3319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319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19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3319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319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319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319">
                                <a:latin typeface="Cambria Math" panose="02040503050406030204" pitchFamily="18" charset="0"/>
                              </a:rPr>
                              <m:t>𝑓𝑙</m:t>
                            </m:r>
                          </m:sub>
                        </m:sSub>
                        <m:r>
                          <a:rPr lang="en-US" sz="3319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319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319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319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  <m:r>
                          <a:rPr lang="en-US" sz="3319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319" dirty="0">
                    <a:solidFill>
                      <a:srgbClr val="000000"/>
                    </a:solidFill>
                    <a:latin typeface="Candara (Body)"/>
                  </a:rPr>
                  <a:t>. 1 is the best, 0 is the worst.</a:t>
                </a: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27B0BE-8129-0EDF-2709-29D49C578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84" y="14039706"/>
                <a:ext cx="21607837" cy="3239092"/>
              </a:xfrm>
              <a:prstGeom prst="rect">
                <a:avLst/>
              </a:prstGeom>
              <a:blipFill>
                <a:blip r:embed="rId11"/>
                <a:stretch>
                  <a:fillRect l="-677" t="-2448" b="-4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>
            <a:extLst>
              <a:ext uri="{FF2B5EF4-FFF2-40B4-BE49-F238E27FC236}">
                <a16:creationId xmlns:a16="http://schemas.microsoft.com/office/drawing/2014/main" id="{BE18B2A2-BE08-4DA0-D7DF-50079D5B35FB}"/>
              </a:ext>
            </a:extLst>
          </p:cNvPr>
          <p:cNvGrpSpPr/>
          <p:nvPr/>
        </p:nvGrpSpPr>
        <p:grpSpPr>
          <a:xfrm>
            <a:off x="15728925" y="13443337"/>
            <a:ext cx="9602121" cy="2823645"/>
            <a:chOff x="841962" y="-167640"/>
            <a:chExt cx="8991695" cy="264414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89B2916-30C0-C235-602D-A6E6AAB71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b="50370"/>
            <a:stretch>
              <a:fillRect/>
            </a:stretch>
          </p:blipFill>
          <p:spPr>
            <a:xfrm>
              <a:off x="841962" y="-167640"/>
              <a:ext cx="4594955" cy="2552700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B823C60D-36D0-E8E3-7850-0481CDF07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48592"/>
            <a:stretch>
              <a:fillRect/>
            </a:stretch>
          </p:blipFill>
          <p:spPr>
            <a:xfrm>
              <a:off x="5238702" y="-167640"/>
              <a:ext cx="4594955" cy="2644140"/>
            </a:xfrm>
            <a:prstGeom prst="rect">
              <a:avLst/>
            </a:prstGeom>
          </p:spPr>
        </p:pic>
      </p:grp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456EC0C-3A02-2C28-4D07-8822847C2C03}"/>
              </a:ext>
            </a:extLst>
          </p:cNvPr>
          <p:cNvCxnSpPr>
            <a:cxnSpLocks/>
          </p:cNvCxnSpPr>
          <p:nvPr/>
        </p:nvCxnSpPr>
        <p:spPr>
          <a:xfrm>
            <a:off x="47977" y="7175843"/>
            <a:ext cx="50944523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2" name="Picture 131">
            <a:extLst>
              <a:ext uri="{FF2B5EF4-FFF2-40B4-BE49-F238E27FC236}">
                <a16:creationId xmlns:a16="http://schemas.microsoft.com/office/drawing/2014/main" id="{F883F780-FF80-A732-1506-A36712805E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13635" y="3851152"/>
            <a:ext cx="10435631" cy="32761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C368AF9A-51DD-A79C-6568-567D30B3DDD3}"/>
                  </a:ext>
                </a:extLst>
              </p:cNvPr>
              <p:cNvSpPr txBox="1"/>
              <p:nvPr/>
            </p:nvSpPr>
            <p:spPr>
              <a:xfrm>
                <a:off x="25726661" y="4900057"/>
                <a:ext cx="12722548" cy="2026845"/>
              </a:xfrm>
              <a:prstGeom prst="rect">
                <a:avLst/>
              </a:prstGeom>
              <a:noFill/>
            </p:spPr>
            <p:txBody>
              <a:bodyPr wrap="square">
                <a:normAutofit lnSpcReduction="10000"/>
              </a:bodyPr>
              <a:lstStyle/>
              <a:p>
                <a:pPr marL="270960" indent="-270960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1F2A38"/>
                    </a:solidFill>
                    <a:latin typeface="Candara (Body)"/>
                  </a:rPr>
                  <a:t>Quad Layouts </a:t>
                </a:r>
                <a:r>
                  <a:rPr lang="en-US" sz="3319" dirty="0">
                    <a:solidFill>
                      <a:srgbClr val="1F2A38"/>
                    </a:solidFill>
                    <a:latin typeface="Candara (Body)"/>
                    <a:sym typeface="Wingdings" panose="05000000000000000000" pitchFamily="2" charset="2"/>
                  </a:rPr>
                  <a:t>&lt;==&gt;</a:t>
                </a:r>
                <a:r>
                  <a:rPr lang="en-US" sz="3319" dirty="0">
                    <a:solidFill>
                      <a:srgbClr val="1F2A38"/>
                    </a:solidFill>
                    <a:latin typeface="Candara (Body)"/>
                  </a:rPr>
                  <a:t> Continuous Scale Fields over surfaces.​</a:t>
                </a:r>
              </a:p>
              <a:p>
                <a:pPr marL="270960" indent="-270960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1F2A38"/>
                    </a:solidFill>
                    <a:latin typeface="Candara (Body)"/>
                  </a:rPr>
                  <a:t>Distance field defined on each chart</a:t>
                </a:r>
              </a:p>
              <a:p>
                <a:pPr marL="270960" indent="-270960" fontAlgn="base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319" i="1">
                            <a:solidFill>
                              <a:srgbClr val="1F2A3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319" i="1">
                            <a:solidFill>
                              <a:srgbClr val="1F2A38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319" i="1">
                            <a:solidFill>
                              <a:srgbClr val="1F2A3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319" dirty="0">
                    <a:solidFill>
                      <a:srgbClr val="1F2A38"/>
                    </a:solidFill>
                    <a:latin typeface="Candara (Body)"/>
                  </a:rPr>
                  <a:t> distance → CDF, and its dual field → DCDF.</a:t>
                </a:r>
              </a:p>
              <a:p>
                <a:pPr marL="270960" indent="-270960" fontAlgn="base">
                  <a:buFont typeface="Arial" panose="020B0604020202020204" pitchFamily="34" charset="0"/>
                  <a:buChar char="•"/>
                </a:pPr>
                <a:r>
                  <a:rPr lang="en-US" sz="3319" dirty="0">
                    <a:solidFill>
                      <a:srgbClr val="1F2A38"/>
                    </a:solidFill>
                    <a:latin typeface="Candara (Body)"/>
                  </a:rPr>
                  <a:t>CDF/DCDF are easy-to-learn and recover the quad layout easily.</a:t>
                </a:r>
              </a:p>
            </p:txBody>
          </p:sp>
        </mc:Choice>
        <mc:Fallback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C368AF9A-51DD-A79C-6568-567D30B3D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6661" y="4900057"/>
                <a:ext cx="12722548" cy="2026845"/>
              </a:xfrm>
              <a:prstGeom prst="rect">
                <a:avLst/>
              </a:prstGeom>
              <a:blipFill>
                <a:blip r:embed="rId14"/>
                <a:stretch>
                  <a:fillRect l="-1150" t="-7229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7" name="Graphic 12">
            <a:extLst>
              <a:ext uri="{FF2B5EF4-FFF2-40B4-BE49-F238E27FC236}">
                <a16:creationId xmlns:a16="http://schemas.microsoft.com/office/drawing/2014/main" id="{69CC2600-B3D9-3DAA-E284-52125D235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738775" y="3851153"/>
            <a:ext cx="2134337" cy="1304319"/>
          </a:xfrm>
          <a:prstGeom prst="rect">
            <a:avLst/>
          </a:prstGeom>
        </p:spPr>
      </p:pic>
      <p:pic>
        <p:nvPicPr>
          <p:cNvPr id="138" name="Graphic 20">
            <a:extLst>
              <a:ext uri="{FF2B5EF4-FFF2-40B4-BE49-F238E27FC236}">
                <a16:creationId xmlns:a16="http://schemas.microsoft.com/office/drawing/2014/main" id="{E7DD656F-E9B3-E497-577F-E1ECCBB8D6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728051" y="5438277"/>
            <a:ext cx="2134329" cy="1304315"/>
          </a:xfrm>
          <a:prstGeom prst="rect">
            <a:avLst/>
          </a:prstGeom>
        </p:spPr>
      </p:pic>
      <p:sp>
        <p:nvSpPr>
          <p:cNvPr id="139" name="TextBox 35">
            <a:extLst>
              <a:ext uri="{FF2B5EF4-FFF2-40B4-BE49-F238E27FC236}">
                <a16:creationId xmlns:a16="http://schemas.microsoft.com/office/drawing/2014/main" id="{077A840B-2914-269F-BFC7-E2985EEF6654}"/>
              </a:ext>
            </a:extLst>
          </p:cNvPr>
          <p:cNvSpPr txBox="1"/>
          <p:nvPr/>
        </p:nvSpPr>
        <p:spPr>
          <a:xfrm>
            <a:off x="49191455" y="5083488"/>
            <a:ext cx="1499770" cy="32130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  <a:spcAft>
                <a:spcPts val="2489"/>
              </a:spcAft>
              <a:buClr>
                <a:schemeClr val="tx2"/>
              </a:buClr>
            </a:pPr>
            <a:r>
              <a:rPr lang="en-US" sz="1245" dirty="0">
                <a:latin typeface="Candara (Body)"/>
              </a:rPr>
              <a:t>Chart Distance Fields</a:t>
            </a:r>
          </a:p>
        </p:txBody>
      </p:sp>
      <p:sp>
        <p:nvSpPr>
          <p:cNvPr id="141" name="TextBox 35">
            <a:extLst>
              <a:ext uri="{FF2B5EF4-FFF2-40B4-BE49-F238E27FC236}">
                <a16:creationId xmlns:a16="http://schemas.microsoft.com/office/drawing/2014/main" id="{B35EE73F-336B-04B7-7681-3EB528B72F1C}"/>
              </a:ext>
            </a:extLst>
          </p:cNvPr>
          <p:cNvSpPr txBox="1"/>
          <p:nvPr/>
        </p:nvSpPr>
        <p:spPr>
          <a:xfrm>
            <a:off x="48890179" y="6748100"/>
            <a:ext cx="2102321" cy="372451"/>
          </a:xfrm>
          <a:prstGeom prst="rect">
            <a:avLst/>
          </a:prstGeom>
          <a:noFill/>
        </p:spPr>
        <p:txBody>
          <a:bodyPr wrap="none" lIns="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1F2A38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  <a:spcAft>
                <a:spcPts val="2489"/>
              </a:spcAft>
              <a:buClr>
                <a:schemeClr val="tx2"/>
              </a:buClr>
            </a:pPr>
            <a:r>
              <a:rPr lang="en-US" sz="1245" dirty="0">
                <a:latin typeface="Candara (Body)"/>
              </a:rPr>
              <a:t>Dual Chart Distance Fields</a:t>
            </a:r>
          </a:p>
        </p:txBody>
      </p:sp>
      <p:pic>
        <p:nvPicPr>
          <p:cNvPr id="232" name="Picture 231">
            <a:extLst>
              <a:ext uri="{FF2B5EF4-FFF2-40B4-BE49-F238E27FC236}">
                <a16:creationId xmlns:a16="http://schemas.microsoft.com/office/drawing/2014/main" id="{082F1A9C-635B-6F42-6BBC-1AC4385F585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394460" y="8066375"/>
            <a:ext cx="8424458" cy="4146369"/>
          </a:xfrm>
          <a:prstGeom prst="rect">
            <a:avLst/>
          </a:prstGeom>
        </p:spPr>
      </p:pic>
      <p:grpSp>
        <p:nvGrpSpPr>
          <p:cNvPr id="235" name="Group 234">
            <a:extLst>
              <a:ext uri="{FF2B5EF4-FFF2-40B4-BE49-F238E27FC236}">
                <a16:creationId xmlns:a16="http://schemas.microsoft.com/office/drawing/2014/main" id="{6779975D-3CAF-7D8C-2A85-47CB787098BC}"/>
              </a:ext>
            </a:extLst>
          </p:cNvPr>
          <p:cNvGrpSpPr/>
          <p:nvPr/>
        </p:nvGrpSpPr>
        <p:grpSpPr>
          <a:xfrm>
            <a:off x="26084367" y="8678931"/>
            <a:ext cx="5685500" cy="2491148"/>
            <a:chOff x="2942967" y="1798516"/>
            <a:chExt cx="6387698" cy="2798823"/>
          </a:xfrm>
        </p:grpSpPr>
        <p:pic>
          <p:nvPicPr>
            <p:cNvPr id="236" name="Picture 235">
              <a:extLst>
                <a:ext uri="{FF2B5EF4-FFF2-40B4-BE49-F238E27FC236}">
                  <a16:creationId xmlns:a16="http://schemas.microsoft.com/office/drawing/2014/main" id="{17D9FD80-F43F-BA00-DFF2-E31C60569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/>
          </p:blipFill>
          <p:spPr>
            <a:xfrm>
              <a:off x="2942967" y="1806515"/>
              <a:ext cx="2282273" cy="2790824"/>
            </a:xfrm>
            <a:prstGeom prst="rect">
              <a:avLst/>
            </a:prstGeom>
          </p:spPr>
        </p:pic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EC359A9D-95E7-6CA8-B29D-34C0D2FBF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/>
          </p:blipFill>
          <p:spPr>
            <a:xfrm>
              <a:off x="6767740" y="1798516"/>
              <a:ext cx="2562925" cy="2790823"/>
            </a:xfrm>
            <a:prstGeom prst="rect">
              <a:avLst/>
            </a:prstGeom>
          </p:spPr>
        </p:pic>
        <p:sp>
          <p:nvSpPr>
            <p:cNvPr id="238" name="Arrow: Right 237">
              <a:extLst>
                <a:ext uri="{FF2B5EF4-FFF2-40B4-BE49-F238E27FC236}">
                  <a16:creationId xmlns:a16="http://schemas.microsoft.com/office/drawing/2014/main" id="{73BF5ED8-4CE7-2C24-83A6-42CD150C3952}"/>
                </a:ext>
              </a:extLst>
            </p:cNvPr>
            <p:cNvSpPr/>
            <p:nvPr/>
          </p:nvSpPr>
          <p:spPr>
            <a:xfrm>
              <a:off x="5482638" y="2998668"/>
              <a:ext cx="1225929" cy="430332"/>
            </a:xfrm>
            <a:prstGeom prst="rightArrow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129">
                <a:latin typeface="Candara (Body)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A5387FF9-4C5C-0653-0172-0DAEDBEA5DE1}"/>
              </a:ext>
            </a:extLst>
          </p:cNvPr>
          <p:cNvSpPr txBox="1"/>
          <p:nvPr/>
        </p:nvSpPr>
        <p:spPr>
          <a:xfrm>
            <a:off x="25946220" y="11428249"/>
            <a:ext cx="6284429" cy="1113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3319">
                <a:solidFill>
                  <a:srgbClr val="1F2A38"/>
                </a:solidFill>
                <a:latin typeface="Candara (Body)"/>
              </a:rPr>
              <a:t>Goal: </a:t>
            </a:r>
            <a:r>
              <a:rPr lang="en-US" altLang="zh-CN" sz="3319">
                <a:solidFill>
                  <a:srgbClr val="1F2A38"/>
                </a:solidFill>
                <a:latin typeface="Candara (Body)"/>
              </a:rPr>
              <a:t>given </a:t>
            </a:r>
            <a:r>
              <a:rPr lang="en-US" sz="3319">
                <a:solidFill>
                  <a:srgbClr val="1F2A38"/>
                </a:solidFill>
                <a:latin typeface="Candara (Body)"/>
              </a:rPr>
              <a:t>3D surface, generate simple quad layout</a:t>
            </a:r>
          </a:p>
        </p:txBody>
      </p: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91E26DB3-5443-7EB7-F6D4-C26CED5B2817}"/>
              </a:ext>
            </a:extLst>
          </p:cNvPr>
          <p:cNvCxnSpPr>
            <a:cxnSpLocks/>
          </p:cNvCxnSpPr>
          <p:nvPr/>
        </p:nvCxnSpPr>
        <p:spPr>
          <a:xfrm>
            <a:off x="25594714" y="12815321"/>
            <a:ext cx="25708989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3" name="Picture 282">
            <a:extLst>
              <a:ext uri="{FF2B5EF4-FFF2-40B4-BE49-F238E27FC236}">
                <a16:creationId xmlns:a16="http://schemas.microsoft.com/office/drawing/2014/main" id="{AE219D3B-792D-C399-C253-36C73B03D8D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486069" y="13243588"/>
            <a:ext cx="10568904" cy="4484570"/>
          </a:xfrm>
          <a:prstGeom prst="rect">
            <a:avLst/>
          </a:prstGeom>
        </p:spPr>
      </p:pic>
      <p:sp>
        <p:nvSpPr>
          <p:cNvPr id="285" name="TextBox 284">
            <a:extLst>
              <a:ext uri="{FF2B5EF4-FFF2-40B4-BE49-F238E27FC236}">
                <a16:creationId xmlns:a16="http://schemas.microsoft.com/office/drawing/2014/main" id="{09C24A98-717C-3CA3-F1A2-5F6AD334944F}"/>
              </a:ext>
            </a:extLst>
          </p:cNvPr>
          <p:cNvSpPr txBox="1"/>
          <p:nvPr/>
        </p:nvSpPr>
        <p:spPr>
          <a:xfrm>
            <a:off x="41529940" y="17536723"/>
            <a:ext cx="9462559" cy="1050583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 fontAlgn="base"/>
            <a:r>
              <a:rPr lang="en-US" altLang="zh-CN" sz="3319" b="1" dirty="0">
                <a:latin typeface="Candara (Body)"/>
              </a:rPr>
              <a:t>simple layouts with feature preserving</a:t>
            </a:r>
            <a:endParaRPr lang="en-US" sz="3319" b="1" dirty="0">
              <a:latin typeface="Candara (Body)"/>
            </a:endParaRPr>
          </a:p>
        </p:txBody>
      </p:sp>
      <p:pic>
        <p:nvPicPr>
          <p:cNvPr id="287" name="Picture 286">
            <a:extLst>
              <a:ext uri="{FF2B5EF4-FFF2-40B4-BE49-F238E27FC236}">
                <a16:creationId xmlns:a16="http://schemas.microsoft.com/office/drawing/2014/main" id="{0FCD4340-73CA-7D6E-76CA-5FA463778B5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733644" y="13129371"/>
            <a:ext cx="7671434" cy="4146533"/>
          </a:xfrm>
          <a:prstGeom prst="rect">
            <a:avLst/>
          </a:prstGeom>
        </p:spPr>
      </p:pic>
      <p:pic>
        <p:nvPicPr>
          <p:cNvPr id="289" name="Picture 288">
            <a:extLst>
              <a:ext uri="{FF2B5EF4-FFF2-40B4-BE49-F238E27FC236}">
                <a16:creationId xmlns:a16="http://schemas.microsoft.com/office/drawing/2014/main" id="{805D6723-6669-A029-EB1B-3FC2906AA5B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791902" y="14277103"/>
            <a:ext cx="5199365" cy="6116899"/>
          </a:xfrm>
          <a:prstGeom prst="rect">
            <a:avLst/>
          </a:prstGeom>
        </p:spPr>
      </p:pic>
      <p:sp>
        <p:nvSpPr>
          <p:cNvPr id="299" name="TextBox 298">
            <a:extLst>
              <a:ext uri="{FF2B5EF4-FFF2-40B4-BE49-F238E27FC236}">
                <a16:creationId xmlns:a16="http://schemas.microsoft.com/office/drawing/2014/main" id="{0EDBC9BA-E80A-7FEA-E219-A68C947D7AF1}"/>
              </a:ext>
            </a:extLst>
          </p:cNvPr>
          <p:cNvSpPr txBox="1"/>
          <p:nvPr/>
        </p:nvSpPr>
        <p:spPr>
          <a:xfrm>
            <a:off x="40974108" y="20616104"/>
            <a:ext cx="10018391" cy="603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CN" sz="3319" b="1" dirty="0">
                <a:latin typeface="Candara (Body)"/>
              </a:rPr>
              <a:t>well generalization ability 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8674F10-35A8-BB00-B565-E71A5112C635}"/>
              </a:ext>
            </a:extLst>
          </p:cNvPr>
          <p:cNvSpPr txBox="1"/>
          <p:nvPr/>
        </p:nvSpPr>
        <p:spPr>
          <a:xfrm>
            <a:off x="25752961" y="15944710"/>
            <a:ext cx="1678785" cy="34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5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in-domain</a:t>
            </a:r>
            <a:endParaRPr lang="zh-CN" altLang="en-US" sz="1304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A70D044-AD12-5C3D-CAC1-125E8D8C16FA}"/>
              </a:ext>
            </a:extLst>
          </p:cNvPr>
          <p:cNvSpPr txBox="1"/>
          <p:nvPr/>
        </p:nvSpPr>
        <p:spPr>
          <a:xfrm>
            <a:off x="25752961" y="17771296"/>
            <a:ext cx="1678785" cy="34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5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out-of-domain</a:t>
            </a:r>
            <a:endParaRPr lang="zh-CN" altLang="en-US" sz="1304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ADCBD7F2-300C-5315-2592-FA96FE1C3670}"/>
              </a:ext>
            </a:extLst>
          </p:cNvPr>
          <p:cNvSpPr txBox="1"/>
          <p:nvPr/>
        </p:nvSpPr>
        <p:spPr>
          <a:xfrm>
            <a:off x="25763460" y="19469097"/>
            <a:ext cx="1678785" cy="34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5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test</a:t>
            </a:r>
            <a:endParaRPr lang="zh-CN" altLang="en-US" sz="1304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Graphic 2">
            <a:extLst>
              <a:ext uri="{FF2B5EF4-FFF2-40B4-BE49-F238E27FC236}">
                <a16:creationId xmlns:a16="http://schemas.microsoft.com/office/drawing/2014/main" id="{064A5ABC-0942-C60E-6D18-E0547A43CE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b="25112"/>
          <a:stretch>
            <a:fillRect/>
          </a:stretch>
        </p:blipFill>
        <p:spPr>
          <a:xfrm>
            <a:off x="31604630" y="17509686"/>
            <a:ext cx="10164586" cy="3535765"/>
          </a:xfrm>
          <a:prstGeom prst="rect">
            <a:avLst/>
          </a:prstGeom>
        </p:spPr>
      </p:pic>
      <p:pic>
        <p:nvPicPr>
          <p:cNvPr id="47" name="Picture 1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A2D0A9F-DAD2-BE74-16B1-F6B03C0E15E7}"/>
              </a:ext>
            </a:extLst>
          </p:cNvPr>
          <p:cNvPicPr>
            <a:picLocks noChangeAspect="1"/>
          </p:cNvPicPr>
          <p:nvPr/>
        </p:nvPicPr>
        <p:blipFill>
          <a:blip r:embed="rId2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65725" y="385173"/>
            <a:ext cx="4766939" cy="12165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0B27C0-854A-53CB-70D5-8AB9D6F6501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/>
        </p:blipFill>
        <p:spPr>
          <a:xfrm>
            <a:off x="40982730" y="8166400"/>
            <a:ext cx="10018391" cy="3953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6E5D72-E0BA-CE58-7A11-22E6CC8974B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2855014" y="18218524"/>
            <a:ext cx="6812411" cy="250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86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</TotalTime>
  <Words>470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Candara (Body)</vt:lpstr>
      <vt:lpstr>Aptos</vt:lpstr>
      <vt:lpstr>Aptos Display</vt:lpstr>
      <vt:lpstr>Arial</vt:lpstr>
      <vt:lpstr>Cambria Math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Youkang Kong</dc:creator>
  <cp:lastModifiedBy>Youkang Kong</cp:lastModifiedBy>
  <cp:revision>24</cp:revision>
  <cp:lastPrinted>2026-07-16T10:58:34Z</cp:lastPrinted>
  <dcterms:created xsi:type="dcterms:W3CDTF">2026-07-15T07:18:29Z</dcterms:created>
  <dcterms:modified xsi:type="dcterms:W3CDTF">2026-07-16T13:45:11Z</dcterms:modified>
</cp:coreProperties>
</file>