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58" r:id="rId4"/>
    <p:sldId id="280" r:id="rId5"/>
    <p:sldId id="259" r:id="rId6"/>
    <p:sldId id="281" r:id="rId7"/>
    <p:sldId id="263" r:id="rId8"/>
    <p:sldId id="276" r:id="rId9"/>
    <p:sldId id="277" r:id="rId10"/>
    <p:sldId id="266" r:id="rId11"/>
    <p:sldId id="265" r:id="rId12"/>
    <p:sldId id="284" r:id="rId13"/>
    <p:sldId id="268" r:id="rId14"/>
    <p:sldId id="271" r:id="rId15"/>
    <p:sldId id="270" r:id="rId16"/>
    <p:sldId id="274" r:id="rId17"/>
    <p:sldId id="267" r:id="rId18"/>
    <p:sldId id="26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EFE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CB7C20-C933-D7B6-F755-28362ED341EE}" v="82" dt="2026-07-19T12:00:52.5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4" autoAdjust="0"/>
    <p:restoredTop sz="69408" autoAdjust="0"/>
  </p:normalViewPr>
  <p:slideViewPr>
    <p:cSldViewPr snapToGrid="0" snapToObjects="1">
      <p:cViewPr varScale="1">
        <p:scale>
          <a:sx n="76" d="100"/>
          <a:sy n="76" d="100"/>
        </p:scale>
        <p:origin x="1144" y="52"/>
      </p:cViewPr>
      <p:guideLst/>
    </p:cSldViewPr>
  </p:slideViewPr>
  <p:outlineViewPr>
    <p:cViewPr>
      <p:scale>
        <a:sx n="33" d="100"/>
        <a:sy n="33" d="100"/>
      </p:scale>
      <p:origin x="0" y="-209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55" d="100"/>
          <a:sy n="155" d="100"/>
        </p:scale>
        <p:origin x="4656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BB6E9A-0785-6985-7B76-3DC51FDC39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440223-00C7-ED25-F4B7-0B57FB62F9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ED2B0C-477A-5445-BF4A-1BF455C836C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A10202-8985-CCC2-B483-816FEB9BBA4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CA6700-1DDF-8245-FE5A-1FBCA3A4B56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78B08-80F2-1D48-A9B1-B12CB0F31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2207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2E8192-244B-8F43-8666-29EB7EA0E329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C38144-C961-6348-B731-59DFA4E1C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786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Hello everyone, </a:t>
            </a:r>
            <a:r>
              <a:rPr lang="en-US" altLang="zh-CN" dirty="0"/>
              <a:t>m</a:t>
            </a:r>
            <a:r>
              <a:rPr lang="en-US" dirty="0"/>
              <a:t>y name is You-Kang Kong, a PhD student from Tsinghua University, and this work was done together with my mentors at Microsoft Research Asia.</a:t>
            </a:r>
          </a:p>
          <a:p>
            <a:r>
              <a:rPr lang="en-US" dirty="0"/>
              <a:t>Today I will introduce </a:t>
            </a:r>
            <a:r>
              <a:rPr lang="en-US" dirty="0" err="1"/>
              <a:t>SQuadGen</a:t>
            </a:r>
            <a:r>
              <a:rPr lang="en-US" dirty="0"/>
              <a:t> — </a:t>
            </a:r>
            <a:r>
              <a:rPr lang="en-US" altLang="zh-CN" sz="1200" dirty="0"/>
              <a:t>Generating Simple Quad Layouts via Chart Distance Fields, which is </a:t>
            </a:r>
            <a:r>
              <a:rPr lang="en-US" dirty="0"/>
              <a:t>a new representation.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8144-C961-6348-B731-59DFA4E1CA2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9754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learning method needs data, but the large data source such as </a:t>
            </a:r>
            <a:r>
              <a:rPr lang="en-US" dirty="0" err="1"/>
              <a:t>Objaverse</a:t>
            </a:r>
            <a:r>
              <a:rPr lang="en-US" dirty="0"/>
              <a:t> doesn’t have the original quad layouts, they are stored as triangles.</a:t>
            </a:r>
          </a:p>
          <a:p>
            <a:r>
              <a:rPr lang="en-US" dirty="0"/>
              <a:t>So we build a loop-aware triangle merging algorithm, to recover all-quad meshes.</a:t>
            </a:r>
          </a:p>
          <a:p>
            <a:r>
              <a:rPr lang="en-US" dirty="0"/>
              <a:t>We recovered the quad meshes, and </a:t>
            </a:r>
            <a:r>
              <a:rPr lang="en-US" dirty="0" err="1"/>
              <a:t>filering</a:t>
            </a:r>
            <a:r>
              <a:rPr lang="en-US" dirty="0"/>
              <a:t> them by our loop simplicity and other criteria. </a:t>
            </a:r>
          </a:p>
          <a:p>
            <a:r>
              <a:rPr lang="en-US" dirty="0"/>
              <a:t>Finally, we obtain about two thirty thousand layouts for training.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8144-C961-6348-B731-59DFA4E1CA2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6012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evaluate our method on three test datasets: an in-domain dataset part1k, an out of domain CAD dataset abc1k, and a hard and detailed set model300 as stress test.</a:t>
            </a:r>
          </a:p>
          <a:p>
            <a:r>
              <a:rPr lang="en-US" altLang="zh-CN" dirty="0"/>
              <a:t>[click] Across all benchmarks, our method reaches a highest simplicity score with about 10 fewer quad charts.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8144-C961-6348-B731-59DFA4E1CA2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9982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4901B-9F8F-2D65-E7AD-672D14ED1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F44ED7-49AA-A4E5-1524-E220600180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062B5F-3CF2-BDFB-A54C-0740E88131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Here are visual comparisons, where each chart is drawn in a random color.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</a:t>
            </a:r>
            <a:r>
              <a:rPr lang="en-US" altLang="zh-CN" dirty="0"/>
              <a:t>ur method produces the simplest layouts, with far fewer charts.</a:t>
            </a:r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31BF1B-8916-46B5-B959-44C5146D38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8144-C961-6348-B731-59DFA4E1CA2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5716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are more visual comparisons.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8144-C961-6348-B731-59DFA4E1CA2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8334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8144-C961-6348-B731-59DFA4E1CA2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7457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also compare against recent learning-based methods, two of them </a:t>
            </a:r>
            <a:r>
              <a:rPr lang="en-US" altLang="zh-CN" dirty="0"/>
              <a:t>are </a:t>
            </a:r>
            <a:r>
              <a:rPr lang="en-US" dirty="0"/>
              <a:t>commercial products. </a:t>
            </a:r>
          </a:p>
          <a:p>
            <a:endParaRPr lang="en-US" dirty="0"/>
          </a:p>
          <a:p>
            <a:r>
              <a:rPr lang="en-US" dirty="0"/>
              <a:t>Even on these simple shapes, they fail to produce simple layouts and often lose the sharp features.</a:t>
            </a:r>
          </a:p>
          <a:p>
            <a:endParaRPr lang="en-US" dirty="0"/>
          </a:p>
          <a:p>
            <a:r>
              <a:rPr lang="en-US" dirty="0"/>
              <a:t>our method stays simple and feature-preserving.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8144-C961-6348-B731-59DFA4E1CA2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2018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Our method can produce diverse and reasonable results on same geometry, thanks to the generation model.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So in practice you can sample several layouts and select the best one.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8144-C961-6348-B731-59DFA4E1CA2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2996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method also generalizes well to out-of-distribution but smooth inputs, such as the elephant and dragon models. </a:t>
            </a:r>
          </a:p>
          <a:p>
            <a:endParaRPr lang="en-US" dirty="0"/>
          </a:p>
          <a:p>
            <a:r>
              <a:rPr lang="en-US" dirty="0"/>
              <a:t>Bu</a:t>
            </a:r>
            <a:r>
              <a:rPr lang="en-US" altLang="zh-CN" dirty="0"/>
              <a:t>t</a:t>
            </a:r>
            <a:r>
              <a:rPr lang="en-US" dirty="0"/>
              <a:t> it fails on shapes with very fine detail, which are unseen in training, where it produces invalid </a:t>
            </a:r>
            <a:r>
              <a:rPr lang="en-US" altLang="zh-CN" dirty="0"/>
              <a:t>CDF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8144-C961-6348-B731-59DFA4E1CA2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3256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wrap up: we started from one belief — for editing, what matters is a clean, simple layout.</a:t>
            </a:r>
          </a:p>
          <a:p>
            <a:r>
              <a:rPr lang="en-US" dirty="0"/>
              <a:t>We turn that layout into a smooth field, the CDF, and let a diffusion model generate it. Trained on our large dataset, this yields simpler, more editable layouts than both state-of-the-art research methods and commercial tools.</a:t>
            </a:r>
          </a:p>
          <a:p>
            <a:endParaRPr lang="en-US" dirty="0"/>
          </a:p>
          <a:p>
            <a:r>
              <a:rPr lang="en-US"/>
              <a:t>Thank you.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8144-C961-6348-B731-59DFA4E1CA2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610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[click] Let me start with a phrase you often hear: “artist-like” meshes — but nobody agrees on what that means.</a:t>
            </a:r>
          </a:p>
          <a:p>
            <a:r>
              <a:rPr lang="en-US" dirty="0"/>
              <a:t>[click] So let's</a:t>
            </a:r>
            <a:r>
              <a:rPr lang="en-US" altLang="zh-CN" dirty="0"/>
              <a:t> </a:t>
            </a:r>
            <a:r>
              <a:rPr lang="en-US" dirty="0"/>
              <a:t>make it concrete. We believe the real goal comes down to one word: editability.</a:t>
            </a:r>
          </a:p>
          <a:p>
            <a:r>
              <a:rPr lang="en-US" dirty="0"/>
              <a:t>[click] Think about how an artist actually works. They rarely move one vertex </a:t>
            </a:r>
            <a:r>
              <a:rPr lang="en-US" altLang="zh-CN" dirty="0"/>
              <a:t>or edge</a:t>
            </a:r>
            <a:r>
              <a:rPr lang="en-US" dirty="0"/>
              <a:t>; instead, they edit with loops — edge loops, face loops, and edge rings.</a:t>
            </a:r>
          </a:p>
          <a:p>
            <a:r>
              <a:rPr lang="en-US" dirty="0"/>
              <a:t>They pick a loop and slide or </a:t>
            </a:r>
            <a:r>
              <a:rPr lang="en-US" altLang="zh-CN" dirty="0"/>
              <a:t>scale </a:t>
            </a:r>
            <a:r>
              <a:rPr lang="en-US" dirty="0"/>
              <a:t>it, so a single action changes a whole </a:t>
            </a:r>
            <a:r>
              <a:rPr lang="en-US" altLang="zh-CN" dirty="0"/>
              <a:t>loop</a:t>
            </a:r>
            <a:r>
              <a:rPr lang="en-US" dirty="0"/>
              <a:t>.</a:t>
            </a:r>
          </a:p>
          <a:p>
            <a:r>
              <a:rPr lang="en-US" dirty="0"/>
              <a:t>[click] But there is a condition: loop tools only work when the layout is simple. </a:t>
            </a:r>
            <a:r>
              <a:rPr lang="en-US" altLang="zh-CN" dirty="0"/>
              <a:t>The </a:t>
            </a:r>
            <a:r>
              <a:rPr lang="en-US" dirty="0"/>
              <a:t>simple loops never spiral and never cross itself.</a:t>
            </a:r>
          </a:p>
          <a:p>
            <a:r>
              <a:rPr lang="en-US" dirty="0"/>
              <a:t>When the layout is messy, the loops break down, and editing becomes painful.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8144-C961-6348-B731-59DFA4E1CA2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744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Since artist prefers a simple quad layout — so we need a metric to measure how simple a layout really is.</a:t>
            </a:r>
          </a:p>
          <a:p>
            <a:r>
              <a:rPr lang="en-US" dirty="0"/>
              <a:t>[click] The common answer is to count charts and irregular vertices, fewer is better. That helps, but it doesn’t tell us whether the loops are actually easy to edit.</a:t>
            </a:r>
          </a:p>
          <a:p>
            <a:r>
              <a:rPr lang="en-US" dirty="0"/>
              <a:t>[click] So we propose a new metric, Loop Simplicity. For each loop, we define it is simple if no spiral and cross itself.</a:t>
            </a:r>
          </a:p>
          <a:p>
            <a:r>
              <a:rPr lang="en-US" dirty="0"/>
              <a:t>[click] [click]</a:t>
            </a:r>
          </a:p>
          <a:p>
            <a:r>
              <a:rPr lang="en-US" dirty="0"/>
              <a:t>The face or edge loop simplicity is the area covered by simple loops — one is best, zero is worst.</a:t>
            </a:r>
          </a:p>
          <a:p>
            <a:r>
              <a:rPr lang="en-US" dirty="0"/>
              <a:t>[click] We take the minimum of the face and edge-loop </a:t>
            </a:r>
            <a:r>
              <a:rPr lang="en-US" altLang="zh-CN" dirty="0"/>
              <a:t>simplicity</a:t>
            </a:r>
            <a:r>
              <a:rPr lang="en-US" dirty="0"/>
              <a:t> as the overall loop simplicity.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8144-C961-6348-B731-59DFA4E1CA2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436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So our goal is, </a:t>
            </a:r>
            <a:r>
              <a:rPr lang="en-US" dirty="0"/>
              <a:t>given a 3D shape, generate a quad mesh with simple, easily-editable layout.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8144-C961-6348-B731-59DFA4E1CA2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771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 me introduce the related works; I’ll group into three lines.</a:t>
            </a:r>
          </a:p>
          <a:p>
            <a:r>
              <a:rPr lang="en-US" dirty="0"/>
              <a:t>[click] The first is quad remeshing, it relies on cross fields and integer programming. It produce all-quad meshes, but it is hard for integer optimization to ensure the global simplicity.</a:t>
            </a:r>
          </a:p>
          <a:p>
            <a:r>
              <a:rPr lang="en-US" dirty="0"/>
              <a:t>[click] The second is layout simplification, it optimizes where the singular points go, but it depends on a good starting layout.</a:t>
            </a:r>
          </a:p>
          <a:p>
            <a:r>
              <a:rPr lang="en-US" dirty="0"/>
              <a:t>[click] The third is generative models, it generates the face or vertex one by one. It’s exciting, but it doesn’t aware the simplicity, and hard to stay manifold.</a:t>
            </a:r>
          </a:p>
          <a:p>
            <a:endParaRPr lang="en-US" dirty="0"/>
          </a:p>
          <a:p>
            <a:r>
              <a:rPr lang="en-US" dirty="0"/>
              <a:t>Our work takes a different path from all three.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8144-C961-6348-B731-59DFA4E1CA2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504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BC918-0C1D-CA06-BD09-E85E30E24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4B8F47-D484-FFB0-5DA4-2715E36658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CC6BFE-C174-C7A1-2C9B-8AEC59F768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approach depends on three ideas.</a:t>
            </a:r>
          </a:p>
          <a:p>
            <a:r>
              <a:rPr lang="en-US" dirty="0"/>
              <a:t>[click] First, a learning perspective: simple layouts are closely tied to how artists model, so we learn directly from artist-created layouts.</a:t>
            </a:r>
          </a:p>
          <a:p>
            <a:r>
              <a:rPr lang="en-US" dirty="0"/>
              <a:t>[click] Second, a representation perspective: instead of predicting mesh topology token by token — we treat layout generation as generating a continuous field.</a:t>
            </a:r>
          </a:p>
          <a:p>
            <a:r>
              <a:rPr lang="en-US" dirty="0"/>
              <a:t>[click] Third, a generative perspective: diffusion models excel at smooth signals, so we generate the field first and then read the quad layout out of it.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3D9CB6-8E81-8696-0BF6-DAAF8774D2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8144-C961-6348-B731-59DFA4E1CA2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6762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brings us to our representation, the Chart Distance Field, or CDF. </a:t>
            </a:r>
          </a:p>
          <a:p>
            <a:r>
              <a:rPr lang="en-US" dirty="0"/>
              <a:t>[click] Take a quad mesh: we decompose it into charts. </a:t>
            </a:r>
          </a:p>
          <a:p>
            <a:r>
              <a:rPr lang="en-US" dirty="0"/>
              <a:t>[click] Each chart is isomorphic to a grid, so we </a:t>
            </a:r>
            <a:r>
              <a:rPr lang="en-US" altLang="zh-CN" dirty="0"/>
              <a:t>can define</a:t>
            </a:r>
            <a:r>
              <a:rPr lang="en-US" dirty="0"/>
              <a:t> a local coordinate system, with the x and y axes following the edge flow.</a:t>
            </a:r>
          </a:p>
          <a:p>
            <a:r>
              <a:rPr lang="en-US" dirty="0"/>
              <a:t>[click] Inside each chart we define an L-infinity distance, </a:t>
            </a:r>
            <a:r>
              <a:rPr lang="en-US" altLang="zh-CN" dirty="0"/>
              <a:t>[click] </a:t>
            </a:r>
            <a:r>
              <a:rPr lang="en-US" dirty="0"/>
              <a:t>then normalize and invert it to obtain a smooth distance field.</a:t>
            </a:r>
          </a:p>
          <a:p>
            <a:r>
              <a:rPr lang="en-US" dirty="0"/>
              <a:t>[click] </a:t>
            </a:r>
            <a:r>
              <a:rPr lang="en-US" altLang="zh-CN" dirty="0"/>
              <a:t>And then we obtain </a:t>
            </a:r>
            <a:r>
              <a:rPr lang="en-US" dirty="0"/>
              <a:t>the Chart Distance Field, CDF. </a:t>
            </a:r>
          </a:p>
          <a:p>
            <a:r>
              <a:rPr lang="en-US" dirty="0"/>
              <a:t>[click] </a:t>
            </a:r>
            <a:r>
              <a:rPr lang="en-US" altLang="zh-CN" dirty="0"/>
              <a:t>W</a:t>
            </a:r>
            <a:r>
              <a:rPr lang="en-US" dirty="0"/>
              <a:t>e also build a Dual Chart Distance Field, </a:t>
            </a:r>
            <a:r>
              <a:rPr lang="en-US" altLang="zh-CN" dirty="0"/>
              <a:t>DCDF, </a:t>
            </a:r>
            <a:r>
              <a:rPr lang="en-US" dirty="0"/>
              <a:t> in the same way.</a:t>
            </a:r>
          </a:p>
          <a:p>
            <a:r>
              <a:rPr lang="en-US" dirty="0"/>
              <a:t>[click] From either the CDF or the </a:t>
            </a:r>
            <a:r>
              <a:rPr lang="en-US" altLang="zh-CN" dirty="0"/>
              <a:t>DCDF</a:t>
            </a:r>
            <a:r>
              <a:rPr lang="en-US" dirty="0"/>
              <a:t>, we can recover the quad layout easily. </a:t>
            </a:r>
          </a:p>
          <a:p>
            <a:r>
              <a:rPr lang="en-US" dirty="0"/>
              <a:t>That is the core idea.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8144-C961-6348-B731-59DFA4E1CA2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0608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are a few CDF and </a:t>
            </a:r>
            <a:r>
              <a:rPr lang="en-US" altLang="zh-CN" dirty="0"/>
              <a:t>D</a:t>
            </a:r>
            <a:r>
              <a:rPr lang="en-US" dirty="0"/>
              <a:t>CDF examples on real quad meshes.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8144-C961-6348-B731-59DFA4E1CA2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413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Building on this representation, we design a generative framework to synthesize CDF for a given shape, using four modules.</a:t>
            </a:r>
          </a:p>
          <a:p>
            <a:r>
              <a:rPr lang="en-US" dirty="0"/>
              <a:t>[click] Geom-AE encodes the 3D geometry </a:t>
            </a:r>
            <a:r>
              <a:rPr lang="en-US" altLang="zh-CN" dirty="0"/>
              <a:t>as conditions</a:t>
            </a:r>
            <a:r>
              <a:rPr lang="en-US" dirty="0"/>
              <a:t>. </a:t>
            </a:r>
          </a:p>
          <a:p>
            <a:r>
              <a:rPr lang="en-US" dirty="0"/>
              <a:t>[click] SQ-VAE encodes the CDF into its latent space.</a:t>
            </a:r>
          </a:p>
          <a:p>
            <a:r>
              <a:rPr lang="en-US" dirty="0"/>
              <a:t>[click] Then, A geometry-conditioned diffusion model generates the CDF </a:t>
            </a:r>
            <a:r>
              <a:rPr lang="en-US" dirty="0" err="1"/>
              <a:t>latents</a:t>
            </a:r>
            <a:r>
              <a:rPr lang="en-US" dirty="0"/>
              <a:t>.</a:t>
            </a:r>
          </a:p>
          <a:p>
            <a:r>
              <a:rPr lang="en-US" dirty="0"/>
              <a:t>[click] At inference, we extract the quad layout from the generated CDF.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8144-C961-6348-B731-59DFA4E1CA2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512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BCA33C4-8629-6C82-B2DA-F759821FE7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524" y="858"/>
            <a:ext cx="12188951" cy="6856285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5FF2FB88-6B91-D743-BA6E-54ED0BB152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1434" y="4619875"/>
            <a:ext cx="6763669" cy="956638"/>
          </a:xfrm>
          <a:prstGeom prst="rect">
            <a:avLst/>
          </a:prstGeom>
          <a:noFill/>
        </p:spPr>
        <p:txBody>
          <a:bodyPr wrap="square" lIns="182880" tIns="0" rIns="182880" bIns="91440" anchor="t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0" cap="none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Sample 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DFBD02-CF50-7340-82BF-C660C02CE34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1434" y="2469931"/>
            <a:ext cx="6763669" cy="1986455"/>
          </a:xfrm>
          <a:noFill/>
          <a:effectLst/>
        </p:spPr>
        <p:txBody>
          <a:bodyPr wrap="square" lIns="182880" tIns="45720" rIns="182880" bIns="0" anchor="b" anchorCtr="0">
            <a:normAutofit/>
          </a:bodyPr>
          <a:lstStyle>
            <a:lvl1pPr algn="l">
              <a:lnSpc>
                <a:spcPct val="100000"/>
              </a:lnSpc>
              <a:defRPr sz="4400" b="1" i="0" strike="noStrike" cap="none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7AD41C-6CF0-E395-124A-39990D02C9B0}"/>
              </a:ext>
            </a:extLst>
          </p:cNvPr>
          <p:cNvSpPr txBox="1"/>
          <p:nvPr userDrawn="1"/>
        </p:nvSpPr>
        <p:spPr>
          <a:xfrm>
            <a:off x="7451835" y="784544"/>
            <a:ext cx="3810350" cy="5232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cap="none" spc="0" baseline="0" dirty="0">
                <a:solidFill>
                  <a:schemeClr val="bg2"/>
                </a:solidFill>
              </a:rPr>
              <a:t>The Premier Conference &amp; Exhibition on Computer Graphics &amp; Interactive Techniques</a:t>
            </a:r>
          </a:p>
        </p:txBody>
      </p:sp>
      <p:pic>
        <p:nvPicPr>
          <p:cNvPr id="13" name="Picture 12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F5C3C03F-0265-D5A1-05C3-038C11D47F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1944" y="466084"/>
            <a:ext cx="4021750" cy="102638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48C85B7-8E27-9BD1-C0C8-D4F93316A2F7}"/>
              </a:ext>
            </a:extLst>
          </p:cNvPr>
          <p:cNvSpPr/>
          <p:nvPr userDrawn="1"/>
        </p:nvSpPr>
        <p:spPr>
          <a:xfrm>
            <a:off x="7960407" y="2328729"/>
            <a:ext cx="3810350" cy="3999432"/>
          </a:xfrm>
          <a:prstGeom prst="rect">
            <a:avLst/>
          </a:prstGeom>
          <a:solidFill>
            <a:srgbClr val="F1EFE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958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C9FD610-EA19-0C34-97EC-A4EA45AB71E2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11480" y="1841499"/>
            <a:ext cx="11368246" cy="389534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16E2E2-D167-EA48-A3B7-E8457B84F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766AE5-1292-FF25-3ECE-49BC004E85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424D3E-E720-AF46-A7EB-A9B428C5A8B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588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37EDB7-7A9A-C047-B20A-95D1C96A3F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1480" y="1848676"/>
            <a:ext cx="5440680" cy="369332"/>
          </a:xfrm>
          <a:prstGeom prst="rect">
            <a:avLst/>
          </a:prstGeom>
          <a:noFill/>
        </p:spPr>
        <p:txBody>
          <a:bodyPr wrap="square" lIns="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E906AF-FA12-D142-9F73-F1D171262B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1480" y="2355005"/>
            <a:ext cx="5443273" cy="338367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970D8E-8E23-DECC-7913-018D6EA38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0"/>
            <a:ext cx="8055740" cy="12984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694374D-4F11-2EC2-3A20-D2AC501481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9682" y="1848676"/>
            <a:ext cx="5440680" cy="369332"/>
          </a:xfrm>
          <a:prstGeom prst="rect">
            <a:avLst/>
          </a:prstGeom>
          <a:noFill/>
        </p:spPr>
        <p:txBody>
          <a:bodyPr wrap="square" lIns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C6BCA647-8D1D-B10E-DFEC-8FE11E7FE4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29682" y="2355005"/>
            <a:ext cx="5440680" cy="33836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5B3F92-46BC-810B-5CE3-728E7E27D6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424D3E-E720-AF46-A7EB-A9B428C5A8B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187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70D8E-8E23-DECC-7913-018D6EA38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0"/>
            <a:ext cx="8055740" cy="12984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694374D-4F11-2EC2-3A20-D2AC501481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9682" y="1848676"/>
            <a:ext cx="5440680" cy="369332"/>
          </a:xfrm>
          <a:prstGeom prst="rect">
            <a:avLst/>
          </a:prstGeom>
          <a:noFill/>
        </p:spPr>
        <p:txBody>
          <a:bodyPr wrap="square" lIns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C6BCA647-8D1D-B10E-DFEC-8FE11E7FE4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29682" y="2355004"/>
            <a:ext cx="5440680" cy="33832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5B3F92-46BC-810B-5CE3-728E7E27D6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424D3E-E720-AF46-A7EB-A9B428C5A8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C9D6396A-2F42-FD66-6B94-412191EFBE9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1480" y="1841499"/>
            <a:ext cx="5684520" cy="3896785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116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Imag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70D8E-8E23-DECC-7913-018D6EA38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0"/>
            <a:ext cx="8055740" cy="12984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694374D-4F11-2EC2-3A20-D2AC501481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7648" y="1848676"/>
            <a:ext cx="5447442" cy="369332"/>
          </a:xfrm>
          <a:prstGeom prst="rect">
            <a:avLst/>
          </a:prstGeom>
          <a:noFill/>
        </p:spPr>
        <p:txBody>
          <a:bodyPr wrap="square" lIns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C6BCA647-8D1D-B10E-DFEC-8FE11E7FE4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29682" y="2355004"/>
            <a:ext cx="5440680" cy="33832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5B3F92-46BC-810B-5CE3-728E7E27D6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424D3E-E720-AF46-A7EB-A9B428C5A8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41ADD4D4-6D3B-C527-3E13-91DC5E47B9A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16910" y="1845057"/>
            <a:ext cx="3190293" cy="3893227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77D742DA-2FA7-74E2-2113-DAA70C1C62E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09384" y="3882052"/>
            <a:ext cx="2286615" cy="1856232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F62EB85-5121-A158-611E-0583396850C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09384" y="1845057"/>
            <a:ext cx="2286615" cy="1856232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5749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A8C175-BC67-9AE5-9565-D203F6AE02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424D3E-E720-AF46-A7EB-A9B428C5A8B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475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lose-up of a sign&#10;&#10;AI-generated content may be incorrect.">
            <a:extLst>
              <a:ext uri="{FF2B5EF4-FFF2-40B4-BE49-F238E27FC236}">
                <a16:creationId xmlns:a16="http://schemas.microsoft.com/office/drawing/2014/main" id="{08B92302-3B92-2135-40F5-445AA80FDE0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 b="81086"/>
          <a:stretch>
            <a:fillRect/>
          </a:stretch>
        </p:blipFill>
        <p:spPr>
          <a:xfrm>
            <a:off x="0" y="0"/>
            <a:ext cx="12192000" cy="129713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CD1B8FA-49E0-B1C5-1D07-2C3531FED268}"/>
              </a:ext>
            </a:extLst>
          </p:cNvPr>
          <p:cNvSpPr/>
          <p:nvPr userDrawn="1"/>
        </p:nvSpPr>
        <p:spPr>
          <a:xfrm>
            <a:off x="0" y="6189133"/>
            <a:ext cx="12192000" cy="6688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1EF482-C442-DA4A-B72D-FDCE0967D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274" y="0"/>
            <a:ext cx="8055740" cy="1297134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5238F4-37D4-7E45-A5F1-BF2062B05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2274" y="1841499"/>
            <a:ext cx="11375136" cy="3895344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4"/>
            <a:endParaRPr lang="en-US" dirty="0"/>
          </a:p>
          <a:p>
            <a:pPr lvl="4"/>
            <a:endParaRPr lang="en-US" dirty="0"/>
          </a:p>
          <a:p>
            <a:pPr lvl="4"/>
            <a:endParaRPr lang="en-US" dirty="0"/>
          </a:p>
          <a:p>
            <a:pPr lvl="4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19B04F-A164-4D0F-A03D-CB4C7ABA23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90660" y="6358370"/>
            <a:ext cx="2689066" cy="310896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800" spc="40" baseline="0">
                <a:solidFill>
                  <a:schemeClr val="bg2"/>
                </a:solidFill>
              </a:defRPr>
            </a:lvl1pPr>
          </a:lstStyle>
          <a:p>
            <a:fld id="{C4424D3E-E720-AF46-A7EB-A9B428C5A8B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154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653" r:id="rId3"/>
    <p:sldLayoutId id="2147483669" r:id="rId4"/>
    <p:sldLayoutId id="2147483670" r:id="rId5"/>
    <p:sldLayoutId id="2147483666" r:id="rId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30000"/>
        </a:lnSpc>
        <a:spcBef>
          <a:spcPts val="0"/>
        </a:spcBef>
        <a:spcAft>
          <a:spcPts val="600"/>
        </a:spcAft>
        <a:buClr>
          <a:schemeClr val="tx2"/>
        </a:buClr>
        <a:buFont typeface="System Font Regular"/>
        <a:buChar char="−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3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30000"/>
        </a:lnSpc>
        <a:spcBef>
          <a:spcPts val="0"/>
        </a:spcBef>
        <a:spcAft>
          <a:spcPts val="600"/>
        </a:spcAft>
        <a:buClr>
          <a:schemeClr val="tx2"/>
        </a:buClr>
        <a:buFont typeface="System Font Regular"/>
        <a:buChar char="−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3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76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3636">
          <p15:clr>
            <a:srgbClr val="F26B43"/>
          </p15:clr>
        </p15:guide>
        <p15:guide id="4" pos="264">
          <p15:clr>
            <a:srgbClr val="F26B43"/>
          </p15:clr>
        </p15:guide>
        <p15:guide id="5" pos="741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74.png"/><Relationship Id="rId3" Type="http://schemas.openxmlformats.org/officeDocument/2006/relationships/image" Target="../media/image49.svg"/><Relationship Id="rId7" Type="http://schemas.openxmlformats.org/officeDocument/2006/relationships/image" Target="../media/image53.svg"/><Relationship Id="rId12" Type="http://schemas.openxmlformats.org/officeDocument/2006/relationships/image" Target="../media/image7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svg"/><Relationship Id="rId11" Type="http://schemas.openxmlformats.org/officeDocument/2006/relationships/image" Target="../media/image72.png"/><Relationship Id="rId5" Type="http://schemas.openxmlformats.org/officeDocument/2006/relationships/image" Target="../media/image51.svg"/><Relationship Id="rId15" Type="http://schemas.openxmlformats.org/officeDocument/2006/relationships/image" Target="../media/image76.png"/><Relationship Id="rId10" Type="http://schemas.openxmlformats.org/officeDocument/2006/relationships/image" Target="../media/image71.png"/><Relationship Id="rId4" Type="http://schemas.openxmlformats.org/officeDocument/2006/relationships/image" Target="../media/image50.svg"/><Relationship Id="rId9" Type="http://schemas.openxmlformats.org/officeDocument/2006/relationships/image" Target="../media/image55.svg"/><Relationship Id="rId14" Type="http://schemas.openxmlformats.org/officeDocument/2006/relationships/image" Target="../media/image7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svg"/><Relationship Id="rId5" Type="http://schemas.openxmlformats.org/officeDocument/2006/relationships/image" Target="../media/image58.svg"/><Relationship Id="rId4" Type="http://schemas.openxmlformats.org/officeDocument/2006/relationships/image" Target="../media/image5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video" Target="../media/media6.mp4"/><Relationship Id="rId13" Type="http://schemas.openxmlformats.org/officeDocument/2006/relationships/image" Target="../media/image64.png"/><Relationship Id="rId3" Type="http://schemas.microsoft.com/office/2007/relationships/media" Target="../media/media4.mp4"/><Relationship Id="rId7" Type="http://schemas.microsoft.com/office/2007/relationships/media" Target="../media/media6.mp4"/><Relationship Id="rId12" Type="http://schemas.openxmlformats.org/officeDocument/2006/relationships/image" Target="../media/image63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video" Target="../media/media5.mp4"/><Relationship Id="rId11" Type="http://schemas.openxmlformats.org/officeDocument/2006/relationships/image" Target="../media/image62.png"/><Relationship Id="rId5" Type="http://schemas.microsoft.com/office/2007/relationships/media" Target="../media/media5.mp4"/><Relationship Id="rId10" Type="http://schemas.openxmlformats.org/officeDocument/2006/relationships/notesSlide" Target="../notesSlides/notesSlide16.xml"/><Relationship Id="rId4" Type="http://schemas.openxmlformats.org/officeDocument/2006/relationships/video" Target="../media/media4.mp4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svg"/><Relationship Id="rId5" Type="http://schemas.openxmlformats.org/officeDocument/2006/relationships/image" Target="../media/image68.svg"/><Relationship Id="rId4" Type="http://schemas.openxmlformats.org/officeDocument/2006/relationships/image" Target="../media/image6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2.mp4"/><Relationship Id="rId7" Type="http://schemas.openxmlformats.org/officeDocument/2006/relationships/image" Target="../media/image1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openxmlformats.org/officeDocument/2006/relationships/image" Target="../media/image1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9.svg"/><Relationship Id="rId7" Type="http://schemas.openxmlformats.org/officeDocument/2006/relationships/image" Target="../media/image28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7.svg"/><Relationship Id="rId10" Type="http://schemas.openxmlformats.org/officeDocument/2006/relationships/image" Target="../media/image31.png"/><Relationship Id="rId4" Type="http://schemas.openxmlformats.org/officeDocument/2006/relationships/image" Target="../media/image30.svg"/><Relationship Id="rId9" Type="http://schemas.openxmlformats.org/officeDocument/2006/relationships/image" Target="../media/image3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svg"/><Relationship Id="rId5" Type="http://schemas.openxmlformats.org/officeDocument/2006/relationships/image" Target="../media/image35.svg"/><Relationship Id="rId10" Type="http://schemas.openxmlformats.org/officeDocument/2006/relationships/image" Target="../media/image40.png"/><Relationship Id="rId4" Type="http://schemas.openxmlformats.org/officeDocument/2006/relationships/image" Target="../media/image34.svg"/><Relationship Id="rId9" Type="http://schemas.openxmlformats.org/officeDocument/2006/relationships/image" Target="../media/image3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CB8B127F-E62E-853A-221B-2138AB5192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450" y="5008708"/>
            <a:ext cx="8524910" cy="956638"/>
          </a:xfrm>
        </p:spPr>
        <p:txBody>
          <a:bodyPr>
            <a:normAutofit/>
          </a:bodyPr>
          <a:lstStyle/>
          <a:p>
            <a:r>
              <a:rPr lang="en-US" sz="2000" b="1" dirty="0"/>
              <a:t>You-Kang Kong</a:t>
            </a:r>
            <a:r>
              <a:rPr lang="en-US" sz="2000" baseline="30000" dirty="0"/>
              <a:t>12</a:t>
            </a:r>
            <a:r>
              <a:rPr lang="en-US" sz="2000" dirty="0"/>
              <a:t> · Yang Liu</a:t>
            </a:r>
            <a:r>
              <a:rPr lang="en-US" sz="2000" baseline="30000" dirty="0"/>
              <a:t>2</a:t>
            </a:r>
            <a:r>
              <a:rPr lang="en-US" sz="2000" dirty="0"/>
              <a:t> · Yue Dong</a:t>
            </a:r>
            <a:r>
              <a:rPr lang="en-US" sz="2000" baseline="30000" dirty="0"/>
              <a:t>2</a:t>
            </a:r>
            <a:r>
              <a:rPr lang="en-US" sz="2000" dirty="0"/>
              <a:t> · Xin Tong</a:t>
            </a:r>
            <a:r>
              <a:rPr lang="en-US" sz="2000" baseline="30000" dirty="0"/>
              <a:t>2</a:t>
            </a:r>
            <a:r>
              <a:rPr lang="en-US" sz="2000" dirty="0"/>
              <a:t> · Heung-Yeung Shum</a:t>
            </a:r>
            <a:r>
              <a:rPr lang="en-US" sz="2000" baseline="30000" dirty="0"/>
              <a:t>23</a:t>
            </a:r>
            <a:endParaRPr lang="en-US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E3B5A41-8098-E261-DDB2-5A3BBA8068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9908" y="2469931"/>
            <a:ext cx="7158790" cy="1986455"/>
          </a:xfrm>
        </p:spPr>
        <p:txBody>
          <a:bodyPr>
            <a:normAutofit/>
          </a:bodyPr>
          <a:lstStyle/>
          <a:p>
            <a:pPr algn="ctr"/>
            <a:r>
              <a:rPr lang="en-US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eorgia" panose="02040502050405020303" pitchFamily="18" charset="0"/>
              </a:rPr>
              <a:t>SQuadGen</a:t>
            </a:r>
            <a:br>
              <a:rPr lang="en-US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en-US" sz="3600" dirty="0"/>
              <a:t>Generating Simple Quad Layouts</a:t>
            </a:r>
            <a:br>
              <a:rPr lang="en-US" sz="3600" dirty="0"/>
            </a:br>
            <a:r>
              <a:rPr lang="en-US" sz="3600" dirty="0"/>
              <a:t>via Chart Distance Fields</a:t>
            </a:r>
            <a:endParaRPr lang="en-US" dirty="0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FF1432C2-8A2A-3ABD-76FF-5DD0B6DAB302}"/>
              </a:ext>
            </a:extLst>
          </p:cNvPr>
          <p:cNvSpPr txBox="1">
            <a:spLocks/>
          </p:cNvSpPr>
          <p:nvPr/>
        </p:nvSpPr>
        <p:spPr>
          <a:xfrm>
            <a:off x="1132277" y="5562341"/>
            <a:ext cx="6514052" cy="370176"/>
          </a:xfrm>
          <a:prstGeom prst="rect">
            <a:avLst/>
          </a:prstGeom>
          <a:noFill/>
        </p:spPr>
        <p:txBody>
          <a:bodyPr vert="horz" wrap="square" lIns="182880" tIns="0" rIns="182880" bIns="9144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None/>
              <a:defRPr sz="2800" b="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System Font Regular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System Font Regular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i="1" baseline="30000" dirty="0"/>
              <a:t>1</a:t>
            </a:r>
            <a:r>
              <a:rPr lang="en-US" sz="1800" i="1" dirty="0"/>
              <a:t>Tsinghua University · </a:t>
            </a:r>
            <a:r>
              <a:rPr lang="en-US" sz="1800" i="1" baseline="30000" dirty="0"/>
              <a:t>2</a:t>
            </a:r>
            <a:r>
              <a:rPr lang="en-US" sz="1800" i="1" dirty="0"/>
              <a:t>Microsoft Research Asia · </a:t>
            </a:r>
            <a:r>
              <a:rPr lang="en-US" sz="1800" i="1" baseline="30000" dirty="0"/>
              <a:t>3</a:t>
            </a:r>
            <a:r>
              <a:rPr lang="en-US" sz="1800" i="1" dirty="0"/>
              <a:t>IDEA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18C6CD-CC7D-EB09-054F-BEE8EE4E9967}"/>
              </a:ext>
            </a:extLst>
          </p:cNvPr>
          <p:cNvSpPr txBox="1"/>
          <p:nvPr/>
        </p:nvSpPr>
        <p:spPr>
          <a:xfrm>
            <a:off x="8783360" y="4802044"/>
            <a:ext cx="3267175" cy="31303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200" i="1" dirty="0">
                <a:solidFill>
                  <a:schemeClr val="accent3"/>
                </a:solidFill>
              </a:rPr>
              <a:t>Chart Distance Field (CDF)  Visualization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5AC64AF-9834-0527-201B-63FE61DC28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76154" y="2415391"/>
            <a:ext cx="854142" cy="990804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6AB030A8-06A1-396D-3A04-1B11ACEAB9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4616" y="2586219"/>
            <a:ext cx="1144549" cy="768727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726A1433-0B3E-7BCC-6B19-0AB41E1400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05626" y="2543512"/>
            <a:ext cx="785810" cy="854141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052AE225-4819-539E-6C83-F5D4DF38F0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94822" y="3695517"/>
            <a:ext cx="1229964" cy="1076219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9EBFCE51-8BAA-F304-7B5E-C24710494D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07823" y="3755308"/>
            <a:ext cx="922473" cy="95663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C2224E20-D48C-3077-1ACB-7F78ED8425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53788" y="3664476"/>
            <a:ext cx="1486206" cy="102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9577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71D88-7EB7-C968-5EE5-251E04173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Data Curation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4EF6C107-780F-34B5-FCA5-D521D20258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Data Creation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353CB7-4A3A-53FA-56B2-142DAE4E4A4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0" tIns="45720" rIns="91440" bIns="45720" rtlCol="0" anchor="t">
            <a:normAutofit/>
          </a:bodyPr>
          <a:lstStyle/>
          <a:p>
            <a:r>
              <a:rPr lang="en-US" b="1" dirty="0"/>
              <a:t>Large data source</a:t>
            </a:r>
            <a:r>
              <a:rPr lang="en-US" dirty="0"/>
              <a:t>: </a:t>
            </a:r>
            <a:r>
              <a:rPr lang="en-US" dirty="0" err="1"/>
              <a:t>Objaverse</a:t>
            </a:r>
          </a:p>
          <a:p>
            <a:pPr lvl="1"/>
            <a:r>
              <a:rPr lang="en-US" dirty="0"/>
              <a:t>created by artists; original quad-dominant layouts are missing</a:t>
            </a:r>
          </a:p>
          <a:p>
            <a:r>
              <a:rPr lang="en-US" b="1" dirty="0"/>
              <a:t>Loop-aware triangle merging algorithm</a:t>
            </a:r>
          </a:p>
          <a:p>
            <a:pPr lvl="1"/>
            <a:r>
              <a:rPr lang="en-US" dirty="0"/>
              <a:t>Recover all-quad meshes</a:t>
            </a:r>
          </a:p>
          <a:p>
            <a:r>
              <a:rPr lang="en-US" b="1" dirty="0"/>
              <a:t>Recovered</a:t>
            </a:r>
            <a:r>
              <a:rPr lang="en-US" dirty="0"/>
              <a:t> </a:t>
            </a:r>
            <a:r>
              <a:rPr lang="en-US" b="1" dirty="0"/>
              <a:t>quad layouts</a:t>
            </a:r>
            <a:r>
              <a:rPr lang="en-US" dirty="0"/>
              <a:t>  </a:t>
            </a:r>
          </a:p>
          <a:p>
            <a:pPr lvl="1"/>
            <a:r>
              <a:rPr lang="en-US" dirty="0"/>
              <a:t>1.6 million single-connected quad meshes</a:t>
            </a:r>
          </a:p>
          <a:p>
            <a:r>
              <a:rPr lang="en-US" b="1" dirty="0"/>
              <a:t>Curated simple quad layouts</a:t>
            </a:r>
            <a:r>
              <a:rPr lang="en-US" dirty="0"/>
              <a:t>:  </a:t>
            </a:r>
            <a:r>
              <a:rPr lang="en-US" sz="2000" b="1" dirty="0">
                <a:solidFill>
                  <a:schemeClr val="accent5"/>
                </a:solidFill>
              </a:rPr>
              <a:t>230k</a:t>
            </a:r>
          </a:p>
          <a:p>
            <a:pPr lvl="1"/>
            <a:r>
              <a:rPr lang="en-US" dirty="0"/>
              <a:t>filtering via loop simplicity scores (&gt;0.618) and other criteria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18DF02-4E2D-1AFC-2DE6-4F678F34E6AF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12274" y="6358370"/>
            <a:ext cx="4114800" cy="308610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2026 SIGGRAPH. 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EBE25-3B1D-0B26-9BFA-061379341F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424D3E-E720-AF46-A7EB-A9B428C5A8BA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B557BBB-F374-9AB8-3141-DCDDEA38D6D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EF0DB103-02B8-F3AA-0CD2-505ADF6A8C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7588" y="1892300"/>
            <a:ext cx="4461510" cy="379518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EBB4F5F-7B75-854A-6216-CA01D6BEF331}"/>
              </a:ext>
            </a:extLst>
          </p:cNvPr>
          <p:cNvSpPr txBox="1"/>
          <p:nvPr/>
        </p:nvSpPr>
        <p:spPr>
          <a:xfrm>
            <a:off x="2099898" y="5727035"/>
            <a:ext cx="2455159" cy="423321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altLang="zh-CN" dirty="0"/>
              <a:t>Samples</a:t>
            </a:r>
            <a:r>
              <a:rPr lang="en-US" dirty="0"/>
              <a:t> of curated data</a:t>
            </a:r>
          </a:p>
        </p:txBody>
      </p:sp>
    </p:spTree>
    <p:extLst>
      <p:ext uri="{BB962C8B-B14F-4D97-AF65-F5344CB8AC3E}">
        <p14:creationId xmlns:p14="http://schemas.microsoft.com/office/powerpoint/2010/main" val="2952237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7">
            <a:extLst>
              <a:ext uri="{FF2B5EF4-FFF2-40B4-BE49-F238E27FC236}">
                <a16:creationId xmlns:a16="http://schemas.microsoft.com/office/drawing/2014/main" id="{61E9F1D9-4500-3977-72D5-2C0AF1681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Experimental Setup &amp; Performance </a:t>
            </a:r>
            <a:endParaRPr lang="en-US" dirty="0"/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FE13589A-1D0F-A140-FF1E-496FB3904C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85228" y="1848676"/>
            <a:ext cx="5440680" cy="369332"/>
          </a:xfrm>
        </p:spPr>
        <p:txBody>
          <a:bodyPr/>
          <a:lstStyle/>
          <a:p>
            <a:r>
              <a:rPr lang="en-US" dirty="0"/>
              <a:t>Evaluation Setup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11">
                <a:extLst>
                  <a:ext uri="{FF2B5EF4-FFF2-40B4-BE49-F238E27FC236}">
                    <a16:creationId xmlns:a16="http://schemas.microsoft.com/office/drawing/2014/main" id="{66E90EE8-7ABA-BCDE-4037-DA979A22517D}"/>
                  </a:ext>
                </a:extLst>
              </p:cNvPr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885228" y="2355005"/>
                <a:ext cx="5440680" cy="3383673"/>
              </a:xfrm>
            </p:spPr>
            <p:txBody>
              <a:bodyPr/>
              <a:lstStyle/>
              <a:p>
                <a:r>
                  <a:rPr lang="en-US" b="1" dirty="0"/>
                  <a:t>Test sets</a:t>
                </a:r>
                <a:r>
                  <a:rPr lang="en-US" dirty="0"/>
                  <a:t>:</a:t>
                </a:r>
                <a:br>
                  <a:rPr lang="en-US" dirty="0"/>
                </a:br>
                <a:r>
                  <a:rPr lang="en-US" i="1" dirty="0">
                    <a:solidFill>
                      <a:schemeClr val="accent5">
                        <a:lumMod val="75000"/>
                      </a:schemeClr>
                    </a:solidFill>
                  </a:rPr>
                  <a:t>Part1k (in-domain) :  1k held-out data w/GT.</a:t>
                </a:r>
              </a:p>
              <a:p>
                <a:r>
                  <a:rPr lang="en-US" i="1" dirty="0">
                    <a:solidFill>
                      <a:schemeClr val="accent5">
                        <a:lumMod val="75000"/>
                      </a:schemeClr>
                    </a:solidFill>
                  </a:rPr>
                  <a:t>ABC1k (out-of-domain): 1k CAD shapes, no GT.</a:t>
                </a:r>
              </a:p>
              <a:p>
                <a:r>
                  <a:rPr lang="en-US" i="1" dirty="0">
                    <a:solidFill>
                      <a:schemeClr val="accent5">
                        <a:lumMod val="75000"/>
                      </a:schemeClr>
                    </a:solidFill>
                  </a:rPr>
                  <a:t> Model300 (stress test):  300 shapes with varied complexity</a:t>
                </a:r>
              </a:p>
              <a:p>
                <a:r>
                  <a:rPr lang="en-US" b="1" dirty="0"/>
                  <a:t>Evaluation metrics:</a:t>
                </a:r>
              </a:p>
              <a:p>
                <a:pPr lvl="1"/>
                <a:r>
                  <a:rPr lang="en-US" dirty="0"/>
                  <a:t>Loop Simplicity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en-US" dirty="0"/>
                  <a:t>,  Complex Num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2" name="Content Placeholder 11">
                <a:extLst>
                  <a:ext uri="{FF2B5EF4-FFF2-40B4-BE49-F238E27FC236}">
                    <a16:creationId xmlns:a16="http://schemas.microsoft.com/office/drawing/2014/main" id="{66E90EE8-7ABA-BCDE-4037-DA979A22517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885228" y="2355005"/>
                <a:ext cx="5440680" cy="3383673"/>
              </a:xfrm>
              <a:blipFill>
                <a:blip r:embed="rId3"/>
                <a:stretch>
                  <a:fillRect l="-21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1426F1-0ABD-A29B-2F23-F2EBC3D50A0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12274" y="6358370"/>
            <a:ext cx="4114800" cy="308610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2026 SIGGRAPH. All Rights Reserved.</a:t>
            </a:r>
            <a:endParaRPr lang="en-US" dirty="0"/>
          </a:p>
        </p:txBody>
      </p:sp>
      <p:sp>
        <p:nvSpPr>
          <p:cNvPr id="44" name="Slide Number Placeholder 5">
            <a:extLst>
              <a:ext uri="{FF2B5EF4-FFF2-40B4-BE49-F238E27FC236}">
                <a16:creationId xmlns:a16="http://schemas.microsoft.com/office/drawing/2014/main" id="{213FD891-8C95-0C33-08EB-97A00B9ECD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424D3E-E720-AF46-A7EB-A9B428C5A8BA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4CDED25E-095E-068D-D831-5DC0997ED1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9142" y="1364246"/>
            <a:ext cx="4126329" cy="4808133"/>
          </a:xfrm>
          <a:prstGeom prst="rect">
            <a:avLst/>
          </a:prstGeom>
        </p:spPr>
      </p:pic>
      <p:sp>
        <p:nvSpPr>
          <p:cNvPr id="11" name="矩形: 圆角 24">
            <a:extLst>
              <a:ext uri="{FF2B5EF4-FFF2-40B4-BE49-F238E27FC236}">
                <a16:creationId xmlns:a16="http://schemas.microsoft.com/office/drawing/2014/main" id="{A1045BEF-387B-27D3-052A-F7627F547C03}"/>
              </a:ext>
            </a:extLst>
          </p:cNvPr>
          <p:cNvSpPr>
            <a:spLocks noChangeAspect="1"/>
          </p:cNvSpPr>
          <p:nvPr/>
        </p:nvSpPr>
        <p:spPr>
          <a:xfrm>
            <a:off x="1063842" y="4765733"/>
            <a:ext cx="3815789" cy="95787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altLang="zh-CN" b="1" dirty="0">
                <a:solidFill>
                  <a:srgbClr val="2A4149"/>
                </a:solidFill>
              </a:rPr>
              <a:t>Highest simplicity score</a:t>
            </a:r>
            <a:endParaRPr lang="en-US" altLang="zh-CN" dirty="0">
              <a:solidFill>
                <a:srgbClr val="2A4149"/>
              </a:solidFill>
            </a:endParaRPr>
          </a:p>
          <a:p>
            <a:pPr lvl="0" algn="ctr">
              <a:spcAft>
                <a:spcPts val="1000"/>
              </a:spcAft>
            </a:pPr>
            <a:r>
              <a:rPr lang="en-US" altLang="zh-CN" b="1" dirty="0">
                <a:solidFill>
                  <a:srgbClr val="2A4149"/>
                </a:solidFill>
              </a:rPr>
              <a:t>~10x fewer quad charts</a:t>
            </a:r>
            <a:r>
              <a:rPr lang="en-US" altLang="zh-CN" dirty="0">
                <a:solidFill>
                  <a:srgbClr val="2A4149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740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4C6F3-0495-7B95-6C5C-7FB9256F0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EB64A99-0BB0-3872-AB21-78F49E292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 Comparison (cont.)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77EA677-21F9-3B38-58BA-9C9D2E0C14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424D3E-E720-AF46-A7EB-A9B428C5A8BA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C1F38C6-A825-CA9C-B92C-9CC56A2C79B3}"/>
              </a:ext>
            </a:extLst>
          </p:cNvPr>
          <p:cNvSpPr txBox="1"/>
          <p:nvPr/>
        </p:nvSpPr>
        <p:spPr>
          <a:xfrm>
            <a:off x="637987" y="2830973"/>
            <a:ext cx="557204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 i="1" dirty="0"/>
              <a:t>Input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BCF3DB8-7ABB-2093-FE0F-C1AB0B85EA4D}"/>
              </a:ext>
            </a:extLst>
          </p:cNvPr>
          <p:cNvSpPr txBox="1"/>
          <p:nvPr/>
        </p:nvSpPr>
        <p:spPr>
          <a:xfrm>
            <a:off x="5175754" y="1346588"/>
            <a:ext cx="1095813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 b="1" i="1" dirty="0" err="1"/>
              <a:t>QuadriFlow</a:t>
            </a:r>
            <a:endParaRPr lang="en-US" sz="1600" b="1" i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BA47C57-14FC-F5FA-4AE0-DD3988ED5ACF}"/>
              </a:ext>
            </a:extLst>
          </p:cNvPr>
          <p:cNvSpPr txBox="1"/>
          <p:nvPr/>
        </p:nvSpPr>
        <p:spPr>
          <a:xfrm>
            <a:off x="2621919" y="1298001"/>
            <a:ext cx="943528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 b="1" i="1" dirty="0" err="1"/>
              <a:t>QuadWild</a:t>
            </a:r>
            <a:endParaRPr lang="en-US" sz="1600" b="1" i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71C50C8-E75F-3465-2451-9FF0459B3AC3}"/>
              </a:ext>
            </a:extLst>
          </p:cNvPr>
          <p:cNvSpPr txBox="1"/>
          <p:nvPr/>
        </p:nvSpPr>
        <p:spPr>
          <a:xfrm>
            <a:off x="2406316" y="3697021"/>
            <a:ext cx="1400383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 b="1" i="1" dirty="0" err="1"/>
              <a:t>QuadRemesher</a:t>
            </a:r>
            <a:endParaRPr lang="en-US" sz="1600" b="1" i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7477847-B3E1-BE68-B64E-02C47BE76D7F}"/>
              </a:ext>
            </a:extLst>
          </p:cNvPr>
          <p:cNvSpPr txBox="1"/>
          <p:nvPr/>
        </p:nvSpPr>
        <p:spPr>
          <a:xfrm>
            <a:off x="5477118" y="3697021"/>
            <a:ext cx="513923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 b="1" i="1" dirty="0"/>
              <a:t>FSCP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6A16532-EF60-4A0D-D4F5-959C23BDC265}"/>
              </a:ext>
            </a:extLst>
          </p:cNvPr>
          <p:cNvSpPr txBox="1"/>
          <p:nvPr/>
        </p:nvSpPr>
        <p:spPr>
          <a:xfrm>
            <a:off x="8339965" y="2151625"/>
            <a:ext cx="504305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 b="1" i="1" dirty="0"/>
              <a:t>Ours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1A0AFB5-840E-FA2E-102F-13F50B6BCD2B}"/>
              </a:ext>
            </a:extLst>
          </p:cNvPr>
          <p:cNvSpPr txBox="1"/>
          <p:nvPr/>
        </p:nvSpPr>
        <p:spPr>
          <a:xfrm>
            <a:off x="10311189" y="2150758"/>
            <a:ext cx="1488549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 b="1" i="1" dirty="0"/>
              <a:t>Synthesized CDF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39978D2-4903-5212-0419-F1991BCA0474}"/>
              </a:ext>
            </a:extLst>
          </p:cNvPr>
          <p:cNvSpPr txBox="1"/>
          <p:nvPr/>
        </p:nvSpPr>
        <p:spPr>
          <a:xfrm>
            <a:off x="331788" y="865949"/>
            <a:ext cx="7546974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b="0" i="1" dirty="0">
                <a:solidFill>
                  <a:schemeClr val="accent5"/>
                </a:solidFill>
                <a:latin typeface="Segoe UI"/>
              </a:rPr>
              <a:t>Random color per chart — fewer &amp; larger ~ simpler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02C13F9-E5A8-F079-96F2-7A49B1F97D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8022" y="3125624"/>
            <a:ext cx="1297135" cy="129713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56D93274-31C0-D0FE-9483-EA3A5A958C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21132" y="1642512"/>
            <a:ext cx="2145102" cy="214510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0B893319-83FC-B4FD-4F55-36122F7DCF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51109" y="1642512"/>
            <a:ext cx="2145102" cy="2145102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6BF84ED7-242B-841A-B407-594067B657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21132" y="3956078"/>
            <a:ext cx="2145102" cy="2145102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19C35B43-BD03-4452-2AF0-96FE3DBD23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51109" y="3956078"/>
            <a:ext cx="2145102" cy="2145102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BA7C5776-A0F4-71D5-1081-E58D8A24B8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19566" y="2479347"/>
            <a:ext cx="2145102" cy="2145102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529DCD7A-1B44-6F6D-111D-00D4699EBA1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65279" y="2479347"/>
            <a:ext cx="2145102" cy="21451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9815458-2754-F303-6C51-655E3A7E91D7}"/>
                  </a:ext>
                </a:extLst>
              </p:cNvPr>
              <p:cNvSpPr txBox="1"/>
              <p:nvPr/>
            </p:nvSpPr>
            <p:spPr>
              <a:xfrm>
                <a:off x="3530100" y="1704350"/>
                <a:ext cx="852669" cy="726353"/>
              </a:xfrm>
              <a:prstGeom prst="rect">
                <a:avLst/>
              </a:prstGeom>
              <a:noFill/>
            </p:spPr>
            <p:txBody>
              <a:bodyPr wrap="none" lIns="0" rtlCol="0">
                <a:spAutoFit/>
              </a:bodyPr>
              <a:lstStyle/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tx2"/>
                  </a:buClr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=0.26</m:t>
                      </m:r>
                    </m:oMath>
                  </m:oMathPara>
                </a14:m>
                <a:endParaRPr lang="en-US" sz="1200" dirty="0"/>
              </a:p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tx2"/>
                  </a:buClr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=7070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9815458-2754-F303-6C51-655E3A7E91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0100" y="1704350"/>
                <a:ext cx="852669" cy="726353"/>
              </a:xfrm>
              <a:prstGeom prst="rect">
                <a:avLst/>
              </a:prstGeom>
              <a:blipFill>
                <a:blip r:embed="rId10"/>
                <a:stretch>
                  <a:fillRect l="-6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9D3CE49-E9D4-CD6F-0C40-C29D9FC91D6D}"/>
                  </a:ext>
                </a:extLst>
              </p:cNvPr>
              <p:cNvSpPr txBox="1"/>
              <p:nvPr/>
            </p:nvSpPr>
            <p:spPr>
              <a:xfrm>
                <a:off x="3530100" y="4059582"/>
                <a:ext cx="763927" cy="629531"/>
              </a:xfrm>
              <a:prstGeom prst="rect">
                <a:avLst/>
              </a:prstGeom>
              <a:noFill/>
            </p:spPr>
            <p:txBody>
              <a:bodyPr wrap="none" lIns="0" rtlCol="0">
                <a:spAutoFit/>
              </a:bodyPr>
              <a:lstStyle/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tx2"/>
                  </a:buCl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200" b="0" i="1" smtClean="0">
                        <a:latin typeface="Cambria Math" panose="02040503050406030204" pitchFamily="18" charset="0"/>
                      </a:rPr>
                      <m:t>=0.2</m:t>
                    </m:r>
                  </m:oMath>
                </a14:m>
                <a:r>
                  <a:rPr lang="en-US" sz="1200" dirty="0"/>
                  <a:t>4</a:t>
                </a:r>
              </a:p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tx2"/>
                  </a:buCl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sz="1200" b="0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1200" dirty="0"/>
                  <a:t>3454</a:t>
                </a: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9D3CE49-E9D4-CD6F-0C40-C29D9FC91D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0100" y="4059582"/>
                <a:ext cx="763927" cy="629531"/>
              </a:xfrm>
              <a:prstGeom prst="rect">
                <a:avLst/>
              </a:prstGeom>
              <a:blipFill>
                <a:blip r:embed="rId11"/>
                <a:stretch>
                  <a:fillRect l="-7200" b="-77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AC7C896-F571-276C-A173-5BB4AC0AE047}"/>
                  </a:ext>
                </a:extLst>
              </p:cNvPr>
              <p:cNvSpPr txBox="1"/>
              <p:nvPr/>
            </p:nvSpPr>
            <p:spPr>
              <a:xfrm>
                <a:off x="9017158" y="2465031"/>
                <a:ext cx="747384" cy="726353"/>
              </a:xfrm>
              <a:prstGeom prst="rect">
                <a:avLst/>
              </a:prstGeom>
              <a:noFill/>
            </p:spPr>
            <p:txBody>
              <a:bodyPr wrap="none" lIns="0" rtlCol="0">
                <a:spAutoFit/>
              </a:bodyPr>
              <a:lstStyle/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tx2"/>
                  </a:buCl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0" i="1" smtClean="0">
                            <a:solidFill>
                              <a:srgbClr val="EE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solidFill>
                              <a:srgbClr val="EE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1200" b="0" i="1" smtClean="0">
                            <a:solidFill>
                              <a:srgbClr val="EE0000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200" b="0" i="1" smtClean="0">
                        <a:solidFill>
                          <a:srgbClr val="EE0000"/>
                        </a:solidFill>
                        <a:latin typeface="Cambria Math" panose="02040503050406030204" pitchFamily="18" charset="0"/>
                      </a:rPr>
                      <m:t>=0.</m:t>
                    </m:r>
                  </m:oMath>
                </a14:m>
                <a:r>
                  <a:rPr lang="en-US" sz="1200" dirty="0">
                    <a:solidFill>
                      <a:srgbClr val="EE0000"/>
                    </a:solidFill>
                  </a:rPr>
                  <a:t>84</a:t>
                </a:r>
              </a:p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tx2"/>
                  </a:buClr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1200" b="0" i="1" smtClean="0">
                              <a:solidFill>
                                <a:srgbClr val="EE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solidFill>
                                <a:srgbClr val="EE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rgbClr val="EE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sz="1200" b="0" i="1" smtClean="0">
                          <a:solidFill>
                            <a:srgbClr val="EE0000"/>
                          </a:solidFill>
                          <a:latin typeface="Cambria Math" panose="02040503050406030204" pitchFamily="18" charset="0"/>
                        </a:rPr>
                        <m:t>=260</m:t>
                      </m:r>
                    </m:oMath>
                  </m:oMathPara>
                </a14:m>
                <a:endParaRPr lang="en-US" sz="1200" dirty="0">
                  <a:solidFill>
                    <a:srgbClr val="EE0000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AC7C896-F571-276C-A173-5BB4AC0AE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7158" y="2465031"/>
                <a:ext cx="747384" cy="726353"/>
              </a:xfrm>
              <a:prstGeom prst="rect">
                <a:avLst/>
              </a:prstGeom>
              <a:blipFill>
                <a:blip r:embed="rId12"/>
                <a:stretch>
                  <a:fillRect l="-7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932B099-A43B-CFAA-D643-67788A19C465}"/>
                  </a:ext>
                </a:extLst>
              </p:cNvPr>
              <p:cNvSpPr txBox="1"/>
              <p:nvPr/>
            </p:nvSpPr>
            <p:spPr>
              <a:xfrm>
                <a:off x="6375502" y="3916910"/>
                <a:ext cx="832344" cy="726353"/>
              </a:xfrm>
              <a:prstGeom prst="rect">
                <a:avLst/>
              </a:prstGeom>
              <a:noFill/>
            </p:spPr>
            <p:txBody>
              <a:bodyPr wrap="none" lIns="0" rtlCol="0">
                <a:spAutoFit/>
              </a:bodyPr>
              <a:lstStyle/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tx2"/>
                  </a:buCl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200" b="0" i="1" smtClean="0">
                        <a:latin typeface="Cambria Math" panose="02040503050406030204" pitchFamily="18" charset="0"/>
                      </a:rPr>
                      <m:t>=0.</m:t>
                    </m:r>
                  </m:oMath>
                </a14:m>
                <a:r>
                  <a:rPr lang="en-US" sz="1200" dirty="0"/>
                  <a:t>15</a:t>
                </a:r>
              </a:p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tx2"/>
                  </a:buClr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=4328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932B099-A43B-CFAA-D643-67788A19C4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5502" y="3916910"/>
                <a:ext cx="832344" cy="726353"/>
              </a:xfrm>
              <a:prstGeom prst="rect">
                <a:avLst/>
              </a:prstGeom>
              <a:blipFill>
                <a:blip r:embed="rId13"/>
                <a:stretch>
                  <a:fillRect l="-66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337CA4B-B459-0710-1909-8E461CECAE57}"/>
                  </a:ext>
                </a:extLst>
              </p:cNvPr>
              <p:cNvSpPr txBox="1"/>
              <p:nvPr/>
            </p:nvSpPr>
            <p:spPr>
              <a:xfrm>
                <a:off x="6601143" y="1841863"/>
                <a:ext cx="832344" cy="726353"/>
              </a:xfrm>
              <a:prstGeom prst="rect">
                <a:avLst/>
              </a:prstGeom>
              <a:noFill/>
            </p:spPr>
            <p:txBody>
              <a:bodyPr wrap="none" lIns="0" rtlCol="0">
                <a:spAutoFit/>
              </a:bodyPr>
              <a:lstStyle/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tx2"/>
                  </a:buCl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200" b="0" i="1" smtClean="0">
                        <a:latin typeface="Cambria Math" panose="02040503050406030204" pitchFamily="18" charset="0"/>
                      </a:rPr>
                      <m:t>=0.</m:t>
                    </m:r>
                  </m:oMath>
                </a14:m>
                <a:r>
                  <a:rPr lang="en-US" sz="1200" dirty="0"/>
                  <a:t>03</a:t>
                </a:r>
              </a:p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tx2"/>
                  </a:buClr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=3910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337CA4B-B459-0710-1909-8E461CECAE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1143" y="1841863"/>
                <a:ext cx="832344" cy="726353"/>
              </a:xfrm>
              <a:prstGeom prst="rect">
                <a:avLst/>
              </a:prstGeom>
              <a:blipFill>
                <a:blip r:embed="rId14"/>
                <a:stretch>
                  <a:fillRect l="-66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矩形: 圆角 24">
            <a:extLst>
              <a:ext uri="{FF2B5EF4-FFF2-40B4-BE49-F238E27FC236}">
                <a16:creationId xmlns:a16="http://schemas.microsoft.com/office/drawing/2014/main" id="{CD167F8A-01FA-B25C-8FEE-1769FDB3A539}"/>
              </a:ext>
            </a:extLst>
          </p:cNvPr>
          <p:cNvSpPr>
            <a:spLocks noChangeAspect="1"/>
          </p:cNvSpPr>
          <p:nvPr/>
        </p:nvSpPr>
        <p:spPr>
          <a:xfrm>
            <a:off x="7856647" y="4765733"/>
            <a:ext cx="3815789" cy="95787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altLang="zh-CN" sz="1500" dirty="0">
                <a:solidFill>
                  <a:srgbClr val="2A4149"/>
                </a:solidFill>
              </a:rPr>
              <a:t>Ours produces the </a:t>
            </a:r>
            <a:r>
              <a:rPr lang="en-US" altLang="zh-CN" sz="1500" b="1" dirty="0">
                <a:solidFill>
                  <a:srgbClr val="2A4149"/>
                </a:solidFill>
              </a:rPr>
              <a:t>simplest </a:t>
            </a:r>
            <a:r>
              <a:rPr lang="en-US" altLang="zh-CN" sz="1500" dirty="0">
                <a:solidFill>
                  <a:srgbClr val="2A4149"/>
                </a:solidFill>
              </a:rPr>
              <a:t>layouts </a:t>
            </a:r>
          </a:p>
          <a:p>
            <a:pPr lvl="0" algn="ctr">
              <a:spcAft>
                <a:spcPts val="1000"/>
              </a:spcAft>
            </a:pPr>
            <a:r>
              <a:rPr lang="en-US" altLang="zh-CN" sz="1500" dirty="0">
                <a:solidFill>
                  <a:srgbClr val="2A4149"/>
                </a:solidFill>
              </a:rPr>
              <a:t>with </a:t>
            </a:r>
            <a:r>
              <a:rPr lang="en-US" altLang="zh-CN" sz="1500" b="1" dirty="0">
                <a:solidFill>
                  <a:srgbClr val="2A4149"/>
                </a:solidFill>
              </a:rPr>
              <a:t>far fewer charts</a:t>
            </a:r>
            <a:r>
              <a:rPr lang="en-US" altLang="zh-CN" sz="1500" dirty="0">
                <a:solidFill>
                  <a:srgbClr val="2A4149"/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33D0389F-AF2D-B038-0C2F-D72D62FF90FA}"/>
                  </a:ext>
                </a:extLst>
              </p:cNvPr>
              <p:cNvSpPr txBox="1"/>
              <p:nvPr/>
            </p:nvSpPr>
            <p:spPr>
              <a:xfrm>
                <a:off x="7294091" y="287863"/>
                <a:ext cx="3279500" cy="859659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tx2"/>
                  </a:buCl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𝒍</m:t>
                        </m:r>
                      </m:sub>
                    </m:sSub>
                    <m:r>
                      <a:rPr lang="en-US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- Loop simplicity</a:t>
                </a:r>
              </a:p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tx2"/>
                  </a:buCl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  <m:r>
                      <a:rPr lang="en-US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- # Charts</a:t>
                </a: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33D0389F-AF2D-B038-0C2F-D72D62FF90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4091" y="287863"/>
                <a:ext cx="3279500" cy="859659"/>
              </a:xfrm>
              <a:prstGeom prst="rect">
                <a:avLst/>
              </a:prstGeom>
              <a:blipFill>
                <a:blip r:embed="rId15"/>
                <a:stretch>
                  <a:fillRect l="-2602" b="-106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43264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Content Placeholder 23">
            <a:extLst>
              <a:ext uri="{FF2B5EF4-FFF2-40B4-BE49-F238E27FC236}">
                <a16:creationId xmlns:a16="http://schemas.microsoft.com/office/drawing/2014/main" id="{24CB7A22-C8CB-97D8-4605-3619B2EA4F64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8002" y="4688727"/>
            <a:ext cx="9956596" cy="1032183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4E265FF0-2EAB-90ED-DF0B-F5466149A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 Comparison 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8204736-1EDB-0902-0B46-B7CD49842868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12274" y="6358370"/>
            <a:ext cx="4114800" cy="308610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2026 SIGGRAPH. All Rights Reserved.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5FA0DEF-6AC8-19DC-F44D-61FAB2B951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424D3E-E720-AF46-A7EB-A9B428C5A8BA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7A0D26D1-0AB4-3274-67E0-311C0F6890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17703" y="1718976"/>
            <a:ext cx="9877194" cy="938412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7E235066-4FDD-E3C5-65F7-FFF796D464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52677" y="2734708"/>
            <a:ext cx="9607246" cy="746348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515CEB30-1EE4-177D-D8F8-BEA9F39333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57399" y="3708262"/>
            <a:ext cx="9797803" cy="85889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8A59A34-C7A8-555B-7F2F-44EB96C309B2}"/>
              </a:ext>
            </a:extLst>
          </p:cNvPr>
          <p:cNvSpPr txBox="1"/>
          <p:nvPr/>
        </p:nvSpPr>
        <p:spPr>
          <a:xfrm>
            <a:off x="1508881" y="1358661"/>
            <a:ext cx="557204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 i="1" dirty="0"/>
              <a:t>Input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D98841A-F0C9-12B9-AE07-A38F826C80D1}"/>
              </a:ext>
            </a:extLst>
          </p:cNvPr>
          <p:cNvSpPr txBox="1"/>
          <p:nvPr/>
        </p:nvSpPr>
        <p:spPr>
          <a:xfrm>
            <a:off x="4283831" y="1358661"/>
            <a:ext cx="1095813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 i="1" dirty="0" err="1"/>
              <a:t>QuadriFlow</a:t>
            </a:r>
            <a:endParaRPr lang="en-US" sz="1600" i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FE45D77-12C2-688F-3729-FC2FF67940C0}"/>
              </a:ext>
            </a:extLst>
          </p:cNvPr>
          <p:cNvSpPr txBox="1"/>
          <p:nvPr/>
        </p:nvSpPr>
        <p:spPr>
          <a:xfrm>
            <a:off x="2829681" y="1358661"/>
            <a:ext cx="943528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 i="1" dirty="0" err="1"/>
              <a:t>QuadWild</a:t>
            </a:r>
            <a:endParaRPr lang="en-US" sz="1600" i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67D9BEA-5726-F568-ED99-77BAFF7D5F7A}"/>
              </a:ext>
            </a:extLst>
          </p:cNvPr>
          <p:cNvSpPr txBox="1"/>
          <p:nvPr/>
        </p:nvSpPr>
        <p:spPr>
          <a:xfrm>
            <a:off x="5625293" y="1358661"/>
            <a:ext cx="1374735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 i="1" dirty="0" err="1"/>
              <a:t>QuadRemesher</a:t>
            </a:r>
            <a:endParaRPr lang="en-US" sz="1600" i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C648142-0EB1-696B-100A-856AE872D125}"/>
              </a:ext>
            </a:extLst>
          </p:cNvPr>
          <p:cNvSpPr txBox="1"/>
          <p:nvPr/>
        </p:nvSpPr>
        <p:spPr>
          <a:xfrm>
            <a:off x="7446049" y="1358661"/>
            <a:ext cx="493084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 i="1" dirty="0"/>
              <a:t>FSCP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45CC139-3D7E-901A-3CF4-9B4AFDDB3630}"/>
              </a:ext>
            </a:extLst>
          </p:cNvPr>
          <p:cNvSpPr txBox="1"/>
          <p:nvPr/>
        </p:nvSpPr>
        <p:spPr>
          <a:xfrm>
            <a:off x="8888119" y="1358661"/>
            <a:ext cx="504305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 i="1" dirty="0"/>
              <a:t>Ours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33F9C24-7CCC-0807-907E-42E9C558AA38}"/>
              </a:ext>
            </a:extLst>
          </p:cNvPr>
          <p:cNvSpPr txBox="1"/>
          <p:nvPr/>
        </p:nvSpPr>
        <p:spPr>
          <a:xfrm>
            <a:off x="9965279" y="1358661"/>
            <a:ext cx="1453283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 i="1" dirty="0"/>
              <a:t>Synthesized CDF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9281C54-3E33-7214-E585-F4EE232A1B75}"/>
              </a:ext>
            </a:extLst>
          </p:cNvPr>
          <p:cNvSpPr txBox="1"/>
          <p:nvPr/>
        </p:nvSpPr>
        <p:spPr>
          <a:xfrm>
            <a:off x="331788" y="865949"/>
            <a:ext cx="7546974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b="0" i="1" dirty="0">
                <a:solidFill>
                  <a:schemeClr val="accent5"/>
                </a:solidFill>
                <a:latin typeface="Segoe UI"/>
              </a:rPr>
              <a:t>Random color per chart — fewer &amp; larger ~ simpler</a:t>
            </a:r>
          </a:p>
        </p:txBody>
      </p:sp>
    </p:spTree>
    <p:extLst>
      <p:ext uri="{BB962C8B-B14F-4D97-AF65-F5344CB8AC3E}">
        <p14:creationId xmlns:p14="http://schemas.microsoft.com/office/powerpoint/2010/main" val="164812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9D65E-DC75-D6BD-315F-DD5434E04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9B0B6943-6120-F1EC-7148-2061A336B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 Comparison (cont.)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07E2403-897A-3728-D8CC-9A7B2778868D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12274" y="6358370"/>
            <a:ext cx="4114800" cy="308610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2026 SIGGRAPH. All Rights Reserved.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1F73521-3820-C698-28C8-06C08EE97F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424D3E-E720-AF46-A7EB-A9B428C5A8BA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DF882CC-8095-5C5B-A08B-F32A52CE9A02}"/>
              </a:ext>
            </a:extLst>
          </p:cNvPr>
          <p:cNvSpPr txBox="1"/>
          <p:nvPr/>
        </p:nvSpPr>
        <p:spPr>
          <a:xfrm>
            <a:off x="1508881" y="1358661"/>
            <a:ext cx="557204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 i="1" dirty="0"/>
              <a:t>Input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E143E34-82FF-DB71-00F5-2C883C792C68}"/>
              </a:ext>
            </a:extLst>
          </p:cNvPr>
          <p:cNvSpPr txBox="1"/>
          <p:nvPr/>
        </p:nvSpPr>
        <p:spPr>
          <a:xfrm>
            <a:off x="4283831" y="1358661"/>
            <a:ext cx="1095813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 i="1" dirty="0" err="1"/>
              <a:t>QuadriFlow</a:t>
            </a:r>
            <a:endParaRPr lang="en-US" sz="1600" i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90EEBBF-E553-B292-1945-4E1BC1D3776A}"/>
              </a:ext>
            </a:extLst>
          </p:cNvPr>
          <p:cNvSpPr txBox="1"/>
          <p:nvPr/>
        </p:nvSpPr>
        <p:spPr>
          <a:xfrm>
            <a:off x="2829681" y="1358661"/>
            <a:ext cx="943528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 i="1" dirty="0" err="1"/>
              <a:t>QuadWild</a:t>
            </a:r>
            <a:endParaRPr lang="en-US" sz="1600" i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CACDED-21D0-5626-7A44-6311F89D5432}"/>
              </a:ext>
            </a:extLst>
          </p:cNvPr>
          <p:cNvSpPr txBox="1"/>
          <p:nvPr/>
        </p:nvSpPr>
        <p:spPr>
          <a:xfrm>
            <a:off x="5625293" y="1358661"/>
            <a:ext cx="1374735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 i="1" dirty="0" err="1"/>
              <a:t>QuadRemesher</a:t>
            </a:r>
            <a:endParaRPr lang="en-US" sz="1600" i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4367DBA-A653-6F61-E959-7EF7885DFE1C}"/>
              </a:ext>
            </a:extLst>
          </p:cNvPr>
          <p:cNvSpPr txBox="1"/>
          <p:nvPr/>
        </p:nvSpPr>
        <p:spPr>
          <a:xfrm>
            <a:off x="7446049" y="1358661"/>
            <a:ext cx="493084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 i="1" dirty="0"/>
              <a:t>FSCP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A5CA930-5BAD-718D-0449-D2D201710326}"/>
              </a:ext>
            </a:extLst>
          </p:cNvPr>
          <p:cNvSpPr txBox="1"/>
          <p:nvPr/>
        </p:nvSpPr>
        <p:spPr>
          <a:xfrm>
            <a:off x="8888119" y="1358661"/>
            <a:ext cx="504305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 i="1" dirty="0"/>
              <a:t>Ours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4E95CCE-DDE4-50B4-7287-22BB79B879BC}"/>
              </a:ext>
            </a:extLst>
          </p:cNvPr>
          <p:cNvSpPr txBox="1"/>
          <p:nvPr/>
        </p:nvSpPr>
        <p:spPr>
          <a:xfrm>
            <a:off x="9965279" y="1358661"/>
            <a:ext cx="1453283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 i="1" dirty="0"/>
              <a:t>Synthesized CDF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0583631-BCE2-519F-3BBF-738F90D3AECC}"/>
              </a:ext>
            </a:extLst>
          </p:cNvPr>
          <p:cNvSpPr txBox="1"/>
          <p:nvPr/>
        </p:nvSpPr>
        <p:spPr>
          <a:xfrm>
            <a:off x="331788" y="865949"/>
            <a:ext cx="7546974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b="0" i="1" dirty="0">
                <a:solidFill>
                  <a:schemeClr val="accent5"/>
                </a:solidFill>
                <a:latin typeface="Segoe UI"/>
              </a:rPr>
              <a:t>Random color per chart — fewer &amp; larger ~ simpler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2B4883B-47E1-D3D9-6B54-1AA3BDF70C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2095" y="1563761"/>
            <a:ext cx="10004231" cy="4646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68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372473B-21A8-0A1C-F51D-0E43813F45B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11480" y="1841499"/>
            <a:ext cx="4785808" cy="3895344"/>
          </a:xfrm>
        </p:spPr>
        <p:txBody>
          <a:bodyPr>
            <a:normAutofit/>
          </a:bodyPr>
          <a:lstStyle/>
          <a:p>
            <a:pPr>
              <a:buFont typeface="Candara" panose="020E0502030303020204" pitchFamily="34" charset="0"/>
              <a:buChar char="⁻"/>
            </a:pPr>
            <a:r>
              <a:rPr lang="en-US" b="1" dirty="0"/>
              <a:t>HunYuan3D</a:t>
            </a:r>
            <a:r>
              <a:rPr lang="en-US" dirty="0"/>
              <a:t>:  Triangle &amp; more irregularities</a:t>
            </a:r>
          </a:p>
          <a:p>
            <a:pPr>
              <a:buFont typeface="Candara" panose="020E0502030303020204" pitchFamily="34" charset="0"/>
              <a:buChar char="⁻"/>
            </a:pPr>
            <a:endParaRPr lang="en-US" b="1" dirty="0"/>
          </a:p>
          <a:p>
            <a:pPr>
              <a:buFont typeface="Candara" panose="020E0502030303020204" pitchFamily="34" charset="0"/>
              <a:buChar char="⁻"/>
            </a:pPr>
            <a:r>
              <a:rPr lang="en-US" b="1" dirty="0"/>
              <a:t>Tripo3D &amp; </a:t>
            </a:r>
            <a:r>
              <a:rPr lang="en-US" b="1" dirty="0" err="1"/>
              <a:t>NeurCross</a:t>
            </a:r>
            <a:r>
              <a:rPr lang="en-US" b="1" dirty="0"/>
              <a:t>:  </a:t>
            </a:r>
            <a:r>
              <a:rPr lang="en-US" dirty="0"/>
              <a:t> many spiral loops &amp; charts</a:t>
            </a:r>
            <a:r>
              <a:rPr lang="en-US" b="1" dirty="0"/>
              <a:t>,</a:t>
            </a:r>
            <a:br>
              <a:rPr lang="en-US" b="1" dirty="0"/>
            </a:br>
            <a:r>
              <a:rPr lang="en-US" dirty="0"/>
              <a:t>sharp features missing</a:t>
            </a:r>
          </a:p>
          <a:p>
            <a:pPr>
              <a:buFont typeface="Candara" panose="020E0502030303020204" pitchFamily="34" charset="0"/>
              <a:buChar char="⁻"/>
            </a:pPr>
            <a:endParaRPr lang="en-US" b="1" dirty="0"/>
          </a:p>
          <a:p>
            <a:pPr>
              <a:buFont typeface="Candara" panose="020E0502030303020204" pitchFamily="34" charset="0"/>
              <a:buChar char="⁻"/>
            </a:pPr>
            <a:r>
              <a:rPr lang="en-US" b="1" dirty="0"/>
              <a:t>Ours</a:t>
            </a:r>
            <a:r>
              <a:rPr lang="en-US" dirty="0"/>
              <a:t>:  </a:t>
            </a:r>
            <a:r>
              <a:rPr lang="en-US" dirty="0">
                <a:solidFill>
                  <a:srgbClr val="EE0000"/>
                </a:solidFill>
              </a:rPr>
              <a:t>simple</a:t>
            </a:r>
            <a:r>
              <a:rPr lang="en-US" dirty="0"/>
              <a:t> </a:t>
            </a:r>
            <a:r>
              <a:rPr lang="en-US" dirty="0">
                <a:solidFill>
                  <a:srgbClr val="EE0000"/>
                </a:solidFill>
              </a:rPr>
              <a:t>layout</a:t>
            </a:r>
            <a:r>
              <a:rPr lang="en-US" dirty="0"/>
              <a:t> &amp; </a:t>
            </a:r>
            <a:r>
              <a:rPr lang="en-US" dirty="0">
                <a:solidFill>
                  <a:srgbClr val="EE0000"/>
                </a:solidFill>
              </a:rPr>
              <a:t>feature preserving</a:t>
            </a:r>
          </a:p>
          <a:p>
            <a:pPr>
              <a:buFont typeface="Candara" panose="020E0502030303020204" pitchFamily="34" charset="0"/>
              <a:buChar char="⁻"/>
            </a:pPr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61EB60-564E-269D-021B-B8B4E2AB8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273" y="0"/>
            <a:ext cx="9858229" cy="1297134"/>
          </a:xfrm>
        </p:spPr>
        <p:txBody>
          <a:bodyPr/>
          <a:lstStyle/>
          <a:p>
            <a:r>
              <a:rPr lang="en-US" dirty="0"/>
              <a:t>Comparison with Learning-based Low-Poly &amp; Quad Meshing Approaches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4F0A9B-8527-C771-9A0E-A8CEF4CE6B39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12274" y="6358370"/>
            <a:ext cx="4114800" cy="308610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2026 SIGGRAPH.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D05DB5-0E46-B341-3A62-55D1263AF6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424D3E-E720-AF46-A7EB-A9B428C5A8BA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4DCB42D-DE94-1A93-3968-8295BC28A7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57993" y="2327083"/>
            <a:ext cx="6897933" cy="313728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43BD300-B091-78DF-E8BC-26231D16B9F1}"/>
              </a:ext>
            </a:extLst>
          </p:cNvPr>
          <p:cNvSpPr txBox="1"/>
          <p:nvPr/>
        </p:nvSpPr>
        <p:spPr>
          <a:xfrm>
            <a:off x="5441574" y="1705556"/>
            <a:ext cx="1113575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 b="1" dirty="0"/>
              <a:t>HunYuan3D</a:t>
            </a:r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6E852F-E900-4F19-36CA-FAFC732AF9ED}"/>
              </a:ext>
            </a:extLst>
          </p:cNvPr>
          <p:cNvSpPr txBox="1"/>
          <p:nvPr/>
        </p:nvSpPr>
        <p:spPr>
          <a:xfrm>
            <a:off x="7338107" y="1705556"/>
            <a:ext cx="781624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 b="1" dirty="0"/>
              <a:t>Tripo3D</a:t>
            </a:r>
            <a:endParaRPr lang="en-US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539565-81FD-579A-5B99-1A6B80F29111}"/>
              </a:ext>
            </a:extLst>
          </p:cNvPr>
          <p:cNvSpPr txBox="1"/>
          <p:nvPr/>
        </p:nvSpPr>
        <p:spPr>
          <a:xfrm>
            <a:off x="9073925" y="1705556"/>
            <a:ext cx="1004442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 b="1" dirty="0" err="1"/>
              <a:t>NeurCross</a:t>
            </a:r>
            <a:endParaRPr lang="en-US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05DA455-47EA-0EA0-D64D-8502AD3FF8CC}"/>
              </a:ext>
            </a:extLst>
          </p:cNvPr>
          <p:cNvSpPr txBox="1"/>
          <p:nvPr/>
        </p:nvSpPr>
        <p:spPr>
          <a:xfrm>
            <a:off x="10978759" y="1709788"/>
            <a:ext cx="510717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 b="1" dirty="0"/>
              <a:t>Ours</a:t>
            </a: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E55576-E241-96CC-E499-1D76C8818D0C}"/>
              </a:ext>
            </a:extLst>
          </p:cNvPr>
          <p:cNvSpPr txBox="1"/>
          <p:nvPr/>
        </p:nvSpPr>
        <p:spPr>
          <a:xfrm>
            <a:off x="5380723" y="1975800"/>
            <a:ext cx="1235275" cy="2853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050" dirty="0"/>
              <a:t>commercial product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1447FF-B817-60D5-06DC-A7041146C834}"/>
              </a:ext>
            </a:extLst>
          </p:cNvPr>
          <p:cNvSpPr txBox="1"/>
          <p:nvPr/>
        </p:nvSpPr>
        <p:spPr>
          <a:xfrm>
            <a:off x="7111281" y="1975799"/>
            <a:ext cx="1235275" cy="2853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050" dirty="0"/>
              <a:t>commercial product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823207-A6A4-0450-5C16-1F8137E0010B}"/>
              </a:ext>
            </a:extLst>
          </p:cNvPr>
          <p:cNvSpPr txBox="1"/>
          <p:nvPr/>
        </p:nvSpPr>
        <p:spPr>
          <a:xfrm>
            <a:off x="9118764" y="1985499"/>
            <a:ext cx="889026" cy="2853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050" dirty="0"/>
              <a:t>Siggraph 2025</a:t>
            </a:r>
          </a:p>
        </p:txBody>
      </p:sp>
    </p:spTree>
    <p:extLst>
      <p:ext uri="{BB962C8B-B14F-4D97-AF65-F5344CB8AC3E}">
        <p14:creationId xmlns:p14="http://schemas.microsoft.com/office/powerpoint/2010/main" val="625862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16E97D5-1E87-D82E-ECAB-4A749503C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Diverse Generated Results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97A784-A26E-AD79-B947-1AD92DBAD56A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12274" y="6358370"/>
            <a:ext cx="4114800" cy="308610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2026 SIGGRAPH.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CA426-1A9A-EC1D-7DA9-3634E67DB35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424D3E-E720-AF46-A7EB-A9B428C5A8BA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2" name="rabbit5k">
            <a:hlinkClick r:id="" action="ppaction://media"/>
            <a:extLst>
              <a:ext uri="{FF2B5EF4-FFF2-40B4-BE49-F238E27FC236}">
                <a16:creationId xmlns:a16="http://schemas.microsoft.com/office/drawing/2014/main" id="{67597394-B8F6-4557-7B97-9EF64D4350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4593"/>
          <a:stretch>
            <a:fillRect/>
          </a:stretch>
        </p:blipFill>
        <p:spPr>
          <a:xfrm>
            <a:off x="6257423" y="3650989"/>
            <a:ext cx="5955312" cy="1420436"/>
          </a:xfrm>
          <a:prstGeom prst="rect">
            <a:avLst/>
          </a:prstGeom>
        </p:spPr>
      </p:pic>
      <p:pic>
        <p:nvPicPr>
          <p:cNvPr id="7" name="bunny">
            <a:hlinkClick r:id="" action="ppaction://media"/>
            <a:extLst>
              <a:ext uri="{FF2B5EF4-FFF2-40B4-BE49-F238E27FC236}">
                <a16:creationId xmlns:a16="http://schemas.microsoft.com/office/drawing/2014/main" id="{E033D64B-ABD3-9490-E47A-72F8590756E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096000" y="1932090"/>
            <a:ext cx="6270114" cy="1567529"/>
          </a:xfrm>
          <a:prstGeom prst="rect">
            <a:avLst/>
          </a:prstGeom>
        </p:spPr>
      </p:pic>
      <p:pic>
        <p:nvPicPr>
          <p:cNvPr id="9" name="indorelax">
            <a:hlinkClick r:id="" action="ppaction://media"/>
            <a:extLst>
              <a:ext uri="{FF2B5EF4-FFF2-40B4-BE49-F238E27FC236}">
                <a16:creationId xmlns:a16="http://schemas.microsoft.com/office/drawing/2014/main" id="{55B36674-5D66-C2F1-2C54-5E7E4A083129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rcRect t="9656"/>
          <a:stretch>
            <a:fillRect/>
          </a:stretch>
        </p:blipFill>
        <p:spPr>
          <a:xfrm>
            <a:off x="-83183" y="2083460"/>
            <a:ext cx="6270114" cy="1416159"/>
          </a:xfrm>
          <a:prstGeom prst="rect">
            <a:avLst/>
          </a:prstGeom>
        </p:spPr>
      </p:pic>
      <p:pic>
        <p:nvPicPr>
          <p:cNvPr id="10" name="cad5-tri">
            <a:hlinkClick r:id="" action="ppaction://media"/>
            <a:extLst>
              <a:ext uri="{FF2B5EF4-FFF2-40B4-BE49-F238E27FC236}">
                <a16:creationId xmlns:a16="http://schemas.microsoft.com/office/drawing/2014/main" id="{E79419E9-2067-864B-528E-9E911F2DBD61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rcRect t="9504"/>
          <a:stretch>
            <a:fillRect/>
          </a:stretch>
        </p:blipFill>
        <p:spPr>
          <a:xfrm>
            <a:off x="-2089" y="3822207"/>
            <a:ext cx="6259512" cy="141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57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0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14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D3B6581-176A-ADF9-0346-8AAC01888C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Generalizability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E31996-205D-6B25-830C-61DF655FAB0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/>
              <a:t>Generalizes well </a:t>
            </a:r>
            <a:r>
              <a:rPr lang="en-US" dirty="0"/>
              <a:t>on </a:t>
            </a:r>
            <a:r>
              <a:rPr lang="en-US"/>
              <a:t>out-of-distribution</a:t>
            </a:r>
            <a:r>
              <a:rPr lang="en-US" dirty="0"/>
              <a:t> but smooth shapes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9251019-1189-4A32-3375-59EA489F0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Generalizability and Failure Cases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B594A5-3A72-DDBE-4224-0950AE02B4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Failure examples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3B27B69-B574-D9AA-D932-330418238C5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Fail on shapes with fine details (unseen in training)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invalid CDFs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AAE0BE5-F26E-152B-54EE-6E09B20D4EF4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12274" y="6358370"/>
            <a:ext cx="4114800" cy="308610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2026 SIGGRAPH. All Rights Reserved.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B9AF80-2F59-AB94-A7D2-2BAC487507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424D3E-E720-AF46-A7EB-A9B428C5A8BA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4785F65C-C3A4-AF00-F8C7-80D06F6E60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2457" y="3073400"/>
            <a:ext cx="5257443" cy="1916506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FBB8F956-66BB-F2CF-6F66-D69F713C6F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57962" y="3031310"/>
            <a:ext cx="1177371" cy="1985927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C2130A1F-4968-4A9D-8202-845DC1F2AA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05534" y="3031310"/>
            <a:ext cx="1801519" cy="188663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D8DCB7F9-B282-8E81-E078-C4743701B3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90461" y="3017124"/>
            <a:ext cx="1915001" cy="191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5680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1C7B8FA-9114-416B-37E8-79300B3A8534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11480" y="1434517"/>
            <a:ext cx="11368246" cy="4302326"/>
          </a:xfrm>
        </p:spPr>
        <p:txBody>
          <a:bodyPr>
            <a:normAutofit/>
          </a:bodyPr>
          <a:lstStyle/>
          <a:p>
            <a:r>
              <a:rPr lang="en-US" altLang="zh-CN" b="1" dirty="0">
                <a:solidFill>
                  <a:srgbClr val="5A6472"/>
                </a:solidFill>
                <a:latin typeface="Segoe UI"/>
              </a:rPr>
              <a:t>Goal: </a:t>
            </a:r>
            <a:r>
              <a:rPr lang="en-US" altLang="zh-CN" dirty="0">
                <a:solidFill>
                  <a:srgbClr val="5A6472"/>
                </a:solidFill>
                <a:latin typeface="Segoe UI"/>
              </a:rPr>
              <a:t>generate a clean and simple layout for editing.</a:t>
            </a:r>
            <a:endParaRPr lang="en-US" b="1" dirty="0">
              <a:solidFill>
                <a:srgbClr val="5A6472"/>
              </a:solidFill>
              <a:latin typeface="Segoe UI"/>
            </a:endParaRPr>
          </a:p>
          <a:p>
            <a:r>
              <a:rPr lang="en-US" b="1" dirty="0">
                <a:solidFill>
                  <a:srgbClr val="5A6472"/>
                </a:solidFill>
                <a:latin typeface="Segoe UI"/>
              </a:rPr>
              <a:t>Representation:  Chart Distance Field </a:t>
            </a:r>
            <a:r>
              <a:rPr lang="en-US" i="1" dirty="0">
                <a:solidFill>
                  <a:schemeClr val="accent5"/>
                </a:solidFill>
                <a:latin typeface="Segoe UI"/>
              </a:rPr>
              <a:t>— easy-to-learn continuous fields for quad layout generation</a:t>
            </a:r>
          </a:p>
          <a:p>
            <a:r>
              <a:rPr lang="en-US" b="1" dirty="0">
                <a:solidFill>
                  <a:srgbClr val="5A6472"/>
                </a:solidFill>
                <a:latin typeface="Segoe UI"/>
              </a:rPr>
              <a:t>Loop Simplicity</a:t>
            </a:r>
            <a:r>
              <a:rPr lang="en-US" dirty="0">
                <a:solidFill>
                  <a:srgbClr val="5A6472"/>
                </a:solidFill>
                <a:latin typeface="Segoe UI"/>
              </a:rPr>
              <a:t>:   Loop-editing-aware metric</a:t>
            </a:r>
          </a:p>
          <a:p>
            <a:r>
              <a:rPr lang="en-US" b="1" dirty="0">
                <a:solidFill>
                  <a:srgbClr val="5A6472"/>
                </a:solidFill>
                <a:latin typeface="Segoe UI"/>
              </a:rPr>
              <a:t>Dataset — 230k simple quad layouts</a:t>
            </a:r>
            <a:r>
              <a:rPr lang="en-US" dirty="0">
                <a:solidFill>
                  <a:srgbClr val="5A6472"/>
                </a:solidFill>
                <a:latin typeface="Segoe UI"/>
              </a:rPr>
              <a:t>:  diverse, large-scale, high loop simplicity scores.</a:t>
            </a:r>
          </a:p>
          <a:p>
            <a:r>
              <a:rPr lang="en-US" b="1" dirty="0" err="1">
                <a:solidFill>
                  <a:srgbClr val="5A6472"/>
                </a:solidFill>
                <a:latin typeface="Segoe UI"/>
              </a:rPr>
              <a:t>SQuadGen</a:t>
            </a:r>
            <a:r>
              <a:rPr lang="en-US" dirty="0">
                <a:solidFill>
                  <a:srgbClr val="5A6472"/>
                </a:solidFill>
                <a:latin typeface="Segoe UI"/>
              </a:rPr>
              <a:t>:  Diffusion model to generate CDFs and yield simple and editable quad layouts.</a:t>
            </a:r>
          </a:p>
          <a:p>
            <a:r>
              <a:rPr lang="en-US" b="1" dirty="0">
                <a:solidFill>
                  <a:srgbClr val="5A6472"/>
                </a:solidFill>
                <a:latin typeface="Segoe UI"/>
              </a:rPr>
              <a:t>Code &amp; Model:  </a:t>
            </a:r>
            <a:r>
              <a:rPr lang="en-US" dirty="0">
                <a:solidFill>
                  <a:srgbClr val="5A6472"/>
                </a:solidFill>
                <a:latin typeface="Segoe UI"/>
              </a:rPr>
              <a:t>To be released, currently undergoing the release approval process.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0DB31C-DE78-66FC-9462-848C20452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Take-Home Message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2879FF-EB70-FE07-8BB9-7033823A4B1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12274" y="6358370"/>
            <a:ext cx="4114800" cy="308610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2026 SIGGRAPH.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D19F2C-9576-BF30-05B8-9373443F4B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424D3E-E720-AF46-A7EB-A9B428C5A8BA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7" name="文本框 5">
            <a:extLst>
              <a:ext uri="{FF2B5EF4-FFF2-40B4-BE49-F238E27FC236}">
                <a16:creationId xmlns:a16="http://schemas.microsoft.com/office/drawing/2014/main" id="{FB6ED19B-317D-8CF0-84F0-193F59165921}"/>
              </a:ext>
            </a:extLst>
          </p:cNvPr>
          <p:cNvSpPr txBox="1"/>
          <p:nvPr/>
        </p:nvSpPr>
        <p:spPr>
          <a:xfrm>
            <a:off x="10321048" y="3530947"/>
            <a:ext cx="13921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i="0" dirty="0">
                <a:solidFill>
                  <a:srgbClr val="B54A2A"/>
                </a:solidFill>
              </a:rPr>
              <a:t>Project page</a:t>
            </a:r>
            <a:endParaRPr lang="en-US" altLang="zh-CN" sz="1200" b="1" dirty="0">
              <a:solidFill>
                <a:srgbClr val="B54A2A"/>
              </a:solidFill>
            </a:endParaRPr>
          </a:p>
        </p:txBody>
      </p:sp>
      <p:pic>
        <p:nvPicPr>
          <p:cNvPr id="9" name="图片 7">
            <a:extLst>
              <a:ext uri="{FF2B5EF4-FFF2-40B4-BE49-F238E27FC236}">
                <a16:creationId xmlns:a16="http://schemas.microsoft.com/office/drawing/2014/main" id="{4F95779F-44AC-3E33-6267-818CDA5E0D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0858" y="1792581"/>
            <a:ext cx="1792581" cy="1792581"/>
          </a:xfrm>
          <a:prstGeom prst="rect">
            <a:avLst/>
          </a:prstGeom>
        </p:spPr>
      </p:pic>
      <p:pic>
        <p:nvPicPr>
          <p:cNvPr id="11" name="图片 9" descr="SQuadGen chart distance field visualizations and extracted quad layouts">
            <a:extLst>
              <a:ext uri="{FF2B5EF4-FFF2-40B4-BE49-F238E27FC236}">
                <a16:creationId xmlns:a16="http://schemas.microsoft.com/office/drawing/2014/main" id="{5158FFDC-00DF-D290-8DE7-01D0545CF6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3439" y="3825584"/>
            <a:ext cx="9019113" cy="231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486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803A62-DD18-F6B7-BD54-F62C81F8ADCC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>
            <a:normAutofit/>
          </a:bodyPr>
          <a:lstStyle/>
          <a:p>
            <a:r>
              <a:rPr lang="en-US" dirty="0"/>
              <a:t>“Artist-like” mesh  →  vague</a:t>
            </a:r>
          </a:p>
          <a:p>
            <a:r>
              <a:rPr lang="en-US" dirty="0"/>
              <a:t>Real Goal:  </a:t>
            </a:r>
            <a:r>
              <a:rPr lang="en-US" b="1" dirty="0">
                <a:solidFill>
                  <a:srgbClr val="EE0000"/>
                </a:solidFill>
              </a:rPr>
              <a:t>Editability</a:t>
            </a:r>
            <a:r>
              <a:rPr lang="en-US" dirty="0"/>
              <a:t> </a:t>
            </a:r>
          </a:p>
          <a:p>
            <a:r>
              <a:rPr lang="en-US" dirty="0"/>
              <a:t>How 3D artists work?</a:t>
            </a:r>
          </a:p>
          <a:p>
            <a:pPr lvl="1">
              <a:spcAft>
                <a:spcPts val="1000"/>
              </a:spcAft>
            </a:pPr>
            <a:r>
              <a:rPr lang="en-US" sz="1600" b="1" dirty="0"/>
              <a:t>Select &amp; Edit with loop tools</a:t>
            </a:r>
            <a:r>
              <a:rPr lang="en-US" sz="1600" dirty="0"/>
              <a:t>: </a:t>
            </a:r>
            <a:r>
              <a:rPr lang="en-US" sz="1600" b="1" i="1" dirty="0"/>
              <a:t>vertex loops  ·  edge loops  ·  face loops  ·  edge rings</a:t>
            </a:r>
          </a:p>
          <a:p>
            <a:pPr lvl="1"/>
            <a:r>
              <a:rPr lang="en-US" sz="1600" dirty="0"/>
              <a:t>Loop tools work conveniently when the layout is </a:t>
            </a:r>
            <a:r>
              <a:rPr lang="en-US" sz="1600" b="1" dirty="0">
                <a:solidFill>
                  <a:srgbClr val="EE0000"/>
                </a:solidFill>
              </a:rPr>
              <a:t>Simple</a:t>
            </a:r>
          </a:p>
          <a:p>
            <a:pPr lvl="1"/>
            <a:r>
              <a:rPr lang="en-US" sz="1600" dirty="0"/>
              <a:t>Intuitive meaning of 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Simple</a:t>
            </a:r>
            <a:r>
              <a:rPr lang="en-US" sz="1600" dirty="0"/>
              <a:t>:   </a:t>
            </a:r>
          </a:p>
          <a:p>
            <a:pPr lvl="2"/>
            <a:r>
              <a:rPr lang="en-US" sz="1600" b="1" dirty="0">
                <a:solidFill>
                  <a:schemeClr val="accent4"/>
                </a:solidFill>
              </a:rPr>
              <a:t>A clean loop goes around once — no spiral, no self-crossing</a:t>
            </a:r>
          </a:p>
          <a:p>
            <a:pPr lvl="2"/>
            <a:r>
              <a:rPr lang="en-US" sz="1600" b="1" dirty="0">
                <a:solidFill>
                  <a:schemeClr val="accent4"/>
                </a:solidFill>
              </a:rPr>
              <a:t>Underlying mesh — full-quadrilateral / quad-dominant meshes</a:t>
            </a:r>
          </a:p>
          <a:p>
            <a:pPr lvl="1"/>
            <a:r>
              <a:rPr lang="en-US" altLang="zh-CN" sz="1600" dirty="0"/>
              <a:t>Messy layout: loops break down, editing become painful</a:t>
            </a:r>
            <a:endParaRPr lang="en-US" sz="16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1E696C-1EEC-A83C-D344-F3D18BB4E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</a:t>
            </a:r>
            <a:r>
              <a:rPr lang="en-US" altLang="zh-CN" dirty="0"/>
              <a:t>A</a:t>
            </a:r>
            <a:r>
              <a:rPr lang="en-US" dirty="0"/>
              <a:t>rtists </a:t>
            </a:r>
            <a:r>
              <a:rPr lang="en-US" altLang="zh-CN" dirty="0"/>
              <a:t>W</a:t>
            </a:r>
            <a:r>
              <a:rPr lang="en-US" dirty="0"/>
              <a:t>ant: Easily Editable Layouts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BCAF64-1B5A-5837-666D-97412E95D12C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12274" y="6358370"/>
            <a:ext cx="4114800" cy="308610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2026 SIGGRAPH. All Rights Reserved.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5C0F36F-0519-B253-EAED-BDE565DCC3D7}"/>
              </a:ext>
            </a:extLst>
          </p:cNvPr>
          <p:cNvGrpSpPr/>
          <p:nvPr/>
        </p:nvGrpSpPr>
        <p:grpSpPr>
          <a:xfrm>
            <a:off x="6548814" y="1404926"/>
            <a:ext cx="1354856" cy="1030878"/>
            <a:chOff x="6013450" y="4752219"/>
            <a:chExt cx="1752584" cy="13335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0443A5B-6AD7-7111-2855-04B87DABFF15}"/>
                </a:ext>
              </a:extLst>
            </p:cNvPr>
            <p:cNvSpPr/>
            <p:nvPr/>
          </p:nvSpPr>
          <p:spPr>
            <a:xfrm>
              <a:off x="6013450" y="4752219"/>
              <a:ext cx="438146" cy="4445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96828F8-20C3-DE10-B85C-4094EC2A863D}"/>
                </a:ext>
              </a:extLst>
            </p:cNvPr>
            <p:cNvSpPr/>
            <p:nvPr/>
          </p:nvSpPr>
          <p:spPr>
            <a:xfrm>
              <a:off x="6451596" y="4752219"/>
              <a:ext cx="438146" cy="444500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AD46121-5B61-9188-F279-55C67356D2E2}"/>
                </a:ext>
              </a:extLst>
            </p:cNvPr>
            <p:cNvSpPr/>
            <p:nvPr/>
          </p:nvSpPr>
          <p:spPr>
            <a:xfrm>
              <a:off x="6889742" y="4752219"/>
              <a:ext cx="438146" cy="4445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44AFDA4-0779-E93C-B758-469FD3616D72}"/>
                </a:ext>
              </a:extLst>
            </p:cNvPr>
            <p:cNvSpPr/>
            <p:nvPr/>
          </p:nvSpPr>
          <p:spPr>
            <a:xfrm>
              <a:off x="7327888" y="4752219"/>
              <a:ext cx="438146" cy="4445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F750DAC-DD8E-5471-8C37-205A82A673CB}"/>
                </a:ext>
              </a:extLst>
            </p:cNvPr>
            <p:cNvSpPr/>
            <p:nvPr/>
          </p:nvSpPr>
          <p:spPr>
            <a:xfrm>
              <a:off x="6013450" y="5196719"/>
              <a:ext cx="438146" cy="4445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9E1211C-2BC6-B415-BAF7-3FF0B41754C2}"/>
                </a:ext>
              </a:extLst>
            </p:cNvPr>
            <p:cNvSpPr/>
            <p:nvPr/>
          </p:nvSpPr>
          <p:spPr>
            <a:xfrm>
              <a:off x="6451596" y="5196719"/>
              <a:ext cx="438146" cy="444500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A46C002-65C4-EA07-C942-D1B42A4A2FCD}"/>
                </a:ext>
              </a:extLst>
            </p:cNvPr>
            <p:cNvSpPr/>
            <p:nvPr/>
          </p:nvSpPr>
          <p:spPr>
            <a:xfrm>
              <a:off x="6889742" y="5196719"/>
              <a:ext cx="438146" cy="4445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7F37E52-BF25-4884-6BE8-4DCF7E400D5A}"/>
                </a:ext>
              </a:extLst>
            </p:cNvPr>
            <p:cNvSpPr/>
            <p:nvPr/>
          </p:nvSpPr>
          <p:spPr>
            <a:xfrm>
              <a:off x="7327888" y="5196719"/>
              <a:ext cx="438146" cy="4445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FCDEF18-7B5F-38E5-7079-3812532405C9}"/>
                </a:ext>
              </a:extLst>
            </p:cNvPr>
            <p:cNvSpPr/>
            <p:nvPr/>
          </p:nvSpPr>
          <p:spPr>
            <a:xfrm>
              <a:off x="6013450" y="5641219"/>
              <a:ext cx="438146" cy="4445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578AA6C-1D47-7370-7B05-C109C3F1E517}"/>
                </a:ext>
              </a:extLst>
            </p:cNvPr>
            <p:cNvSpPr/>
            <p:nvPr/>
          </p:nvSpPr>
          <p:spPr>
            <a:xfrm>
              <a:off x="6451596" y="5641219"/>
              <a:ext cx="438146" cy="444500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BF856E0-0B41-E686-1C37-F003D372C18F}"/>
                </a:ext>
              </a:extLst>
            </p:cNvPr>
            <p:cNvSpPr/>
            <p:nvPr/>
          </p:nvSpPr>
          <p:spPr>
            <a:xfrm>
              <a:off x="6889742" y="5641219"/>
              <a:ext cx="438146" cy="4445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A4A7D65-D3B2-8FD2-5388-71E1673A9E52}"/>
                </a:ext>
              </a:extLst>
            </p:cNvPr>
            <p:cNvSpPr/>
            <p:nvPr/>
          </p:nvSpPr>
          <p:spPr>
            <a:xfrm>
              <a:off x="7327888" y="5641219"/>
              <a:ext cx="438146" cy="4445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9C73FF5D-9F2C-940B-1B6C-69AF65B70BC7}"/>
              </a:ext>
            </a:extLst>
          </p:cNvPr>
          <p:cNvGrpSpPr/>
          <p:nvPr/>
        </p:nvGrpSpPr>
        <p:grpSpPr>
          <a:xfrm>
            <a:off x="8592215" y="1404926"/>
            <a:ext cx="1364674" cy="1030878"/>
            <a:chOff x="8047990" y="4714107"/>
            <a:chExt cx="1765284" cy="1333500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3296FB5-C04D-FFA0-F63D-C8F945BAE449}"/>
                </a:ext>
              </a:extLst>
            </p:cNvPr>
            <p:cNvGrpSpPr/>
            <p:nvPr/>
          </p:nvGrpSpPr>
          <p:grpSpPr>
            <a:xfrm>
              <a:off x="8060690" y="4714107"/>
              <a:ext cx="1752584" cy="1333500"/>
              <a:chOff x="6013450" y="4752219"/>
              <a:chExt cx="1752584" cy="1333500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05AC23C6-F87A-A597-D846-74B2CD47D59A}"/>
                  </a:ext>
                </a:extLst>
              </p:cNvPr>
              <p:cNvSpPr/>
              <p:nvPr/>
            </p:nvSpPr>
            <p:spPr>
              <a:xfrm>
                <a:off x="6013450" y="4752219"/>
                <a:ext cx="438146" cy="4445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511569C1-D000-F1B2-2AB1-7560F6D65F53}"/>
                  </a:ext>
                </a:extLst>
              </p:cNvPr>
              <p:cNvSpPr/>
              <p:nvPr/>
            </p:nvSpPr>
            <p:spPr>
              <a:xfrm>
                <a:off x="6451596" y="4752219"/>
                <a:ext cx="438146" cy="4445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F827CBF6-CBF3-2FCE-282F-12950AF8D026}"/>
                  </a:ext>
                </a:extLst>
              </p:cNvPr>
              <p:cNvSpPr/>
              <p:nvPr/>
            </p:nvSpPr>
            <p:spPr>
              <a:xfrm>
                <a:off x="6889742" y="4752219"/>
                <a:ext cx="438146" cy="4445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C1F2622C-4367-1319-80BB-96E3F13507C7}"/>
                  </a:ext>
                </a:extLst>
              </p:cNvPr>
              <p:cNvSpPr/>
              <p:nvPr/>
            </p:nvSpPr>
            <p:spPr>
              <a:xfrm>
                <a:off x="7327888" y="4752219"/>
                <a:ext cx="438146" cy="4445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72C27037-BAF6-5B2A-9427-24B307642092}"/>
                  </a:ext>
                </a:extLst>
              </p:cNvPr>
              <p:cNvSpPr/>
              <p:nvPr/>
            </p:nvSpPr>
            <p:spPr>
              <a:xfrm>
                <a:off x="6013450" y="5196719"/>
                <a:ext cx="438146" cy="4445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1D9CAC86-F128-CA28-A9FF-D677B0944CBD}"/>
                  </a:ext>
                </a:extLst>
              </p:cNvPr>
              <p:cNvSpPr/>
              <p:nvPr/>
            </p:nvSpPr>
            <p:spPr>
              <a:xfrm>
                <a:off x="6451596" y="5196719"/>
                <a:ext cx="438146" cy="4445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A23852B7-8907-9E64-4104-54D034637AC5}"/>
                  </a:ext>
                </a:extLst>
              </p:cNvPr>
              <p:cNvSpPr/>
              <p:nvPr/>
            </p:nvSpPr>
            <p:spPr>
              <a:xfrm>
                <a:off x="6889742" y="5196719"/>
                <a:ext cx="438146" cy="4445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502AADB6-32DE-A23A-7784-AAD1DE4F9D04}"/>
                  </a:ext>
                </a:extLst>
              </p:cNvPr>
              <p:cNvSpPr/>
              <p:nvPr/>
            </p:nvSpPr>
            <p:spPr>
              <a:xfrm>
                <a:off x="7327888" y="5196719"/>
                <a:ext cx="438146" cy="4445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25F9B352-4ECB-B305-B7F5-28E1984AECAF}"/>
                  </a:ext>
                </a:extLst>
              </p:cNvPr>
              <p:cNvSpPr/>
              <p:nvPr/>
            </p:nvSpPr>
            <p:spPr>
              <a:xfrm>
                <a:off x="6013450" y="5641219"/>
                <a:ext cx="438146" cy="4445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65752BA3-5F12-880D-A0EB-D25D64E9A210}"/>
                  </a:ext>
                </a:extLst>
              </p:cNvPr>
              <p:cNvSpPr/>
              <p:nvPr/>
            </p:nvSpPr>
            <p:spPr>
              <a:xfrm>
                <a:off x="6451596" y="5641219"/>
                <a:ext cx="438146" cy="4445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1DD8BF5D-DACC-E253-EF2E-D1F7A9F86D7B}"/>
                  </a:ext>
                </a:extLst>
              </p:cNvPr>
              <p:cNvSpPr/>
              <p:nvPr/>
            </p:nvSpPr>
            <p:spPr>
              <a:xfrm>
                <a:off x="6889742" y="5641219"/>
                <a:ext cx="438146" cy="4445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FFE8D096-95DA-AD3F-C823-71594F908029}"/>
                  </a:ext>
                </a:extLst>
              </p:cNvPr>
              <p:cNvSpPr/>
              <p:nvPr/>
            </p:nvSpPr>
            <p:spPr>
              <a:xfrm>
                <a:off x="7327888" y="5641219"/>
                <a:ext cx="438146" cy="4445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81099A0B-27E0-30A5-B330-95A5E1DBE86D}"/>
                </a:ext>
              </a:extLst>
            </p:cNvPr>
            <p:cNvCxnSpPr>
              <a:cxnSpLocks/>
            </p:cNvCxnSpPr>
            <p:nvPr/>
          </p:nvCxnSpPr>
          <p:spPr>
            <a:xfrm>
              <a:off x="8047990" y="5158607"/>
              <a:ext cx="1765284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DDBA51D-E229-DF13-B94D-5FBDBF40B1E2}"/>
              </a:ext>
            </a:extLst>
          </p:cNvPr>
          <p:cNvGrpSpPr/>
          <p:nvPr/>
        </p:nvGrpSpPr>
        <p:grpSpPr>
          <a:xfrm>
            <a:off x="10645433" y="1404926"/>
            <a:ext cx="1354856" cy="1030878"/>
            <a:chOff x="10110069" y="4679147"/>
            <a:chExt cx="1752584" cy="1333500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8975BE3D-A812-832B-5D51-5DE23B4564FB}"/>
                </a:ext>
              </a:extLst>
            </p:cNvPr>
            <p:cNvSpPr/>
            <p:nvPr/>
          </p:nvSpPr>
          <p:spPr>
            <a:xfrm>
              <a:off x="10110069" y="4679147"/>
              <a:ext cx="438146" cy="4445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D96CF85-90E5-930B-70D0-C46F3B9D575C}"/>
                </a:ext>
              </a:extLst>
            </p:cNvPr>
            <p:cNvSpPr/>
            <p:nvPr/>
          </p:nvSpPr>
          <p:spPr>
            <a:xfrm>
              <a:off x="10548215" y="4679147"/>
              <a:ext cx="438146" cy="4445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98145C03-E517-3664-E585-B27BFF7F8F30}"/>
                </a:ext>
              </a:extLst>
            </p:cNvPr>
            <p:cNvSpPr/>
            <p:nvPr/>
          </p:nvSpPr>
          <p:spPr>
            <a:xfrm>
              <a:off x="10986361" y="4679147"/>
              <a:ext cx="438146" cy="4445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3C972C1F-7270-B7F5-BE33-B15D7D6D35C6}"/>
                </a:ext>
              </a:extLst>
            </p:cNvPr>
            <p:cNvSpPr/>
            <p:nvPr/>
          </p:nvSpPr>
          <p:spPr>
            <a:xfrm>
              <a:off x="11424507" y="4679147"/>
              <a:ext cx="438146" cy="4445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B002F2F0-BAE8-2F25-15C2-F03B640FFC1D}"/>
                </a:ext>
              </a:extLst>
            </p:cNvPr>
            <p:cNvSpPr/>
            <p:nvPr/>
          </p:nvSpPr>
          <p:spPr>
            <a:xfrm>
              <a:off x="10110069" y="5123647"/>
              <a:ext cx="438146" cy="4445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254CCF1A-9BC0-1E9D-5251-5449F8FEF2E3}"/>
                </a:ext>
              </a:extLst>
            </p:cNvPr>
            <p:cNvSpPr/>
            <p:nvPr/>
          </p:nvSpPr>
          <p:spPr>
            <a:xfrm>
              <a:off x="10548215" y="5123647"/>
              <a:ext cx="438146" cy="4445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A33B85D0-51A9-19AC-7496-94D9AA361B2A}"/>
                </a:ext>
              </a:extLst>
            </p:cNvPr>
            <p:cNvSpPr/>
            <p:nvPr/>
          </p:nvSpPr>
          <p:spPr>
            <a:xfrm>
              <a:off x="10986361" y="5123647"/>
              <a:ext cx="438146" cy="4445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649E54B-6C67-3347-F42A-FD21B5B374AE}"/>
                </a:ext>
              </a:extLst>
            </p:cNvPr>
            <p:cNvSpPr/>
            <p:nvPr/>
          </p:nvSpPr>
          <p:spPr>
            <a:xfrm>
              <a:off x="11424507" y="5123647"/>
              <a:ext cx="438146" cy="4445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C7AF3604-CD7A-CDE2-B8D0-860A2033AFB1}"/>
                </a:ext>
              </a:extLst>
            </p:cNvPr>
            <p:cNvSpPr/>
            <p:nvPr/>
          </p:nvSpPr>
          <p:spPr>
            <a:xfrm>
              <a:off x="10110069" y="5568147"/>
              <a:ext cx="438146" cy="4445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729CDB5B-5B72-1F19-C1B5-7B8381096681}"/>
                </a:ext>
              </a:extLst>
            </p:cNvPr>
            <p:cNvSpPr/>
            <p:nvPr/>
          </p:nvSpPr>
          <p:spPr>
            <a:xfrm>
              <a:off x="10548215" y="5568147"/>
              <a:ext cx="438146" cy="4445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758F2557-9A44-8168-2E06-618625DF0C81}"/>
                </a:ext>
              </a:extLst>
            </p:cNvPr>
            <p:cNvSpPr/>
            <p:nvPr/>
          </p:nvSpPr>
          <p:spPr>
            <a:xfrm>
              <a:off x="10986361" y="5568147"/>
              <a:ext cx="438146" cy="4445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7E3A233C-FDD7-1AF9-513F-BDAFB3320AB5}"/>
                </a:ext>
              </a:extLst>
            </p:cNvPr>
            <p:cNvSpPr/>
            <p:nvPr/>
          </p:nvSpPr>
          <p:spPr>
            <a:xfrm>
              <a:off x="11424507" y="5568147"/>
              <a:ext cx="438146" cy="4445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E6DE47BC-D717-1AF1-3755-09ECCACB8853}"/>
                </a:ext>
              </a:extLst>
            </p:cNvPr>
            <p:cNvCxnSpPr>
              <a:cxnSpLocks/>
            </p:cNvCxnSpPr>
            <p:nvPr/>
          </p:nvCxnSpPr>
          <p:spPr>
            <a:xfrm>
              <a:off x="10110069" y="5120070"/>
              <a:ext cx="0" cy="4445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D386D0AC-2C1C-45C8-CA98-0DE8E1E480BC}"/>
                </a:ext>
              </a:extLst>
            </p:cNvPr>
            <p:cNvCxnSpPr>
              <a:cxnSpLocks/>
            </p:cNvCxnSpPr>
            <p:nvPr/>
          </p:nvCxnSpPr>
          <p:spPr>
            <a:xfrm>
              <a:off x="10549084" y="5120070"/>
              <a:ext cx="0" cy="4445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30C3C1AA-3BB6-AEC1-95B4-0563426B8B58}"/>
                </a:ext>
              </a:extLst>
            </p:cNvPr>
            <p:cNvCxnSpPr>
              <a:cxnSpLocks/>
            </p:cNvCxnSpPr>
            <p:nvPr/>
          </p:nvCxnSpPr>
          <p:spPr>
            <a:xfrm>
              <a:off x="10987228" y="5120070"/>
              <a:ext cx="0" cy="4445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A282735A-9B17-ADF8-3D6A-D0A71388DDD7}"/>
                </a:ext>
              </a:extLst>
            </p:cNvPr>
            <p:cNvCxnSpPr>
              <a:cxnSpLocks/>
            </p:cNvCxnSpPr>
            <p:nvPr/>
          </p:nvCxnSpPr>
          <p:spPr>
            <a:xfrm>
              <a:off x="11424507" y="5120070"/>
              <a:ext cx="0" cy="4445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EB8803C1-46B6-4C91-C1F4-09B6A51C9043}"/>
                </a:ext>
              </a:extLst>
            </p:cNvPr>
            <p:cNvCxnSpPr>
              <a:cxnSpLocks/>
            </p:cNvCxnSpPr>
            <p:nvPr/>
          </p:nvCxnSpPr>
          <p:spPr>
            <a:xfrm>
              <a:off x="11862653" y="5120070"/>
              <a:ext cx="0" cy="4445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4A195732-6601-E2B8-71F6-FA6D2C24CEC6}"/>
              </a:ext>
            </a:extLst>
          </p:cNvPr>
          <p:cNvSpPr txBox="1"/>
          <p:nvPr/>
        </p:nvSpPr>
        <p:spPr>
          <a:xfrm>
            <a:off x="10624456" y="2534180"/>
            <a:ext cx="13758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/>
              <a:t>edge ring </a:t>
            </a:r>
            <a:endParaRPr lang="en-US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74A3BF8-873D-D934-4EBA-1E9D4EA718DB}"/>
              </a:ext>
            </a:extLst>
          </p:cNvPr>
          <p:cNvSpPr txBox="1"/>
          <p:nvPr/>
        </p:nvSpPr>
        <p:spPr>
          <a:xfrm>
            <a:off x="6536361" y="2534180"/>
            <a:ext cx="13758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/>
              <a:t>Face loop </a:t>
            </a:r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9C87781F-73E5-1B45-54D8-0E3BBCAC3502}"/>
              </a:ext>
            </a:extLst>
          </p:cNvPr>
          <p:cNvSpPr txBox="1"/>
          <p:nvPr/>
        </p:nvSpPr>
        <p:spPr>
          <a:xfrm>
            <a:off x="8599111" y="2534180"/>
            <a:ext cx="13758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/>
              <a:t>edge loop </a:t>
            </a:r>
            <a:endParaRPr lang="en-US"/>
          </a:p>
        </p:txBody>
      </p:sp>
      <p:pic>
        <p:nvPicPr>
          <p:cNvPr id="7" name="_ (Unsaved) - Blender 5.0.0 2026-07-10 03-40-38">
            <a:hlinkClick r:id="" action="ppaction://media"/>
            <a:extLst>
              <a:ext uri="{FF2B5EF4-FFF2-40B4-BE49-F238E27FC236}">
                <a16:creationId xmlns:a16="http://schemas.microsoft.com/office/drawing/2014/main" id="{80599CE4-E412-18F4-A959-612DA44217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27233" t="7196" r="39800" b="46386"/>
          <a:stretch>
            <a:fillRect/>
          </a:stretch>
        </p:blipFill>
        <p:spPr>
          <a:xfrm>
            <a:off x="7277758" y="3479904"/>
            <a:ext cx="2070646" cy="17190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_ (Unsaved) - Blender 5.0.0 2026-07-10 03-41-32">
            <a:hlinkClick r:id="" action="ppaction://media"/>
            <a:extLst>
              <a:ext uri="{FF2B5EF4-FFF2-40B4-BE49-F238E27FC236}">
                <a16:creationId xmlns:a16="http://schemas.microsoft.com/office/drawing/2014/main" id="{BB20A21A-0A77-B4AD-0548-DB735B9CA73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l="28887" t="6911" r="36949" b="46671"/>
          <a:stretch>
            <a:fillRect/>
          </a:stretch>
        </p:blipFill>
        <p:spPr>
          <a:xfrm>
            <a:off x="9802248" y="3479904"/>
            <a:ext cx="2145931" cy="17190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3310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1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47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50" repeatCount="indefinite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 mute="1">
                <p:cTn id="51" repeatCount="indefinite" fill="remove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84" grpId="0"/>
      <p:bldP spid="86" grpId="0"/>
      <p:bldP spid="8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D7BEB1A-3351-78E3-5B3E-EB71A0DF17BF}"/>
                  </a:ext>
                </a:extLst>
              </p:cNvPr>
              <p:cNvSpPr>
                <a:spLocks noGrp="1"/>
              </p:cNvSpPr>
              <p:nvPr>
                <p:ph idx="12"/>
              </p:nvPr>
            </p:nvSpPr>
            <p:spPr>
              <a:xfrm>
                <a:off x="415713" y="1849965"/>
                <a:ext cx="11368246" cy="3895344"/>
              </a:xfrm>
            </p:spPr>
            <p:txBody>
              <a:bodyPr>
                <a:normAutofit/>
              </a:bodyPr>
              <a:lstStyle/>
              <a:p>
                <a:r>
                  <a:rPr lang="en-US" sz="1800" b="1" dirty="0"/>
                  <a:t>Common Metrics</a:t>
                </a:r>
              </a:p>
              <a:p>
                <a:pPr lvl="1"/>
                <a:r>
                  <a:rPr lang="en-US" sz="1600" dirty="0"/>
                  <a:t>Fewer charts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1600" dirty="0"/>
                  <a:t> ,   Fewer irregular vertices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</m:oMath>
                </a14:m>
                <a:endParaRPr lang="en-US" sz="1600" dirty="0"/>
              </a:p>
              <a:p>
                <a:pPr lvl="1"/>
                <a:r>
                  <a:rPr lang="en-US" sz="1600" dirty="0"/>
                  <a:t>Useful, but not enough   —  </a:t>
                </a:r>
                <a:r>
                  <a:rPr lang="en-US" sz="1600" b="1" dirty="0"/>
                  <a:t>they don't tell if a loop is easy to edit</a:t>
                </a:r>
              </a:p>
              <a:p>
                <a:r>
                  <a:rPr lang="en-US" sz="1800" b="1" dirty="0"/>
                  <a:t>Our Metric</a:t>
                </a:r>
                <a:r>
                  <a:rPr lang="en-US" sz="1800" dirty="0"/>
                  <a:t>:  </a:t>
                </a:r>
                <a:r>
                  <a:rPr lang="en-US" sz="1800" b="1" dirty="0">
                    <a:solidFill>
                      <a:srgbClr val="EE0000"/>
                    </a:solidFill>
                  </a:rPr>
                  <a:t>Loop Simplicity</a:t>
                </a:r>
                <a:r>
                  <a:rPr lang="en-US" sz="1800" b="1" dirty="0"/>
                  <a:t> </a:t>
                </a:r>
                <a:r>
                  <a:rPr lang="en-US" sz="1800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𝑓𝑙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800" dirty="0"/>
                  <a:t>for face loop,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𝑒𝑙</m:t>
                        </m:r>
                      </m:sub>
                    </m:sSub>
                  </m:oMath>
                </a14:m>
                <a:r>
                  <a:rPr lang="en-US" sz="1800" dirty="0"/>
                  <a:t> for edge loop)</a:t>
                </a:r>
              </a:p>
              <a:p>
                <a:pPr lvl="1"/>
                <a:r>
                  <a:rPr lang="en-US" sz="1600" dirty="0"/>
                  <a:t>A loop is </a:t>
                </a:r>
                <a:r>
                  <a:rPr lang="en-US" sz="1600" b="1" dirty="0"/>
                  <a:t>SIMPLE</a:t>
                </a:r>
                <a:r>
                  <a:rPr lang="en-US" sz="1600" dirty="0"/>
                  <a:t> if no spiral and cross itself</a:t>
                </a:r>
              </a:p>
              <a:p>
                <a:pPr lvl="1"/>
                <a:r>
                  <a:rPr lang="en-US" sz="1600" b="1" dirty="0"/>
                  <a:t>Face/Edge Loop simplicity </a:t>
                </a:r>
                <a:r>
                  <a:rPr lang="en-US" sz="1600" dirty="0"/>
                  <a:t>of a quad mesh:  </a:t>
                </a:r>
                <a:r>
                  <a:rPr lang="en-US" sz="1600" b="1" dirty="0"/>
                  <a:t>area ratio covered by simple loops</a:t>
                </a:r>
              </a:p>
              <a:p>
                <a:pPr lvl="1"/>
                <a:r>
                  <a:rPr lang="en-US" sz="1600" b="1" i="1" dirty="0">
                    <a:solidFill>
                      <a:srgbClr val="EE0000"/>
                    </a:solidFill>
                  </a:rPr>
                  <a:t>1 is the best, 0 is the worst</a:t>
                </a:r>
              </a:p>
              <a:p>
                <a:r>
                  <a:rPr lang="en-US" sz="1800" b="1" dirty="0"/>
                  <a:t>Overall Loop Simplicity of a Quad Mesh:</a:t>
                </a:r>
                <a:endParaRPr lang="en-US" sz="1800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D7BEB1A-3351-78E3-5B3E-EB71A0DF17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2"/>
              </p:nvPr>
            </p:nvSpPr>
            <p:spPr>
              <a:xfrm>
                <a:off x="415713" y="1849965"/>
                <a:ext cx="11368246" cy="3895344"/>
              </a:xfrm>
              <a:blipFill>
                <a:blip r:embed="rId3"/>
                <a:stretch>
                  <a:fillRect l="-11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6615218D-1276-0C15-8B08-1A5B775A8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 Simplicity of Quad Layouts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5FFBF-A3EB-9DA4-9D00-67C290534790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12274" y="6358370"/>
            <a:ext cx="4114800" cy="308610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2026 SIGGRAPH.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781115-CCC0-5086-F183-156B2E14AB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424D3E-E720-AF46-A7EB-A9B428C5A8BA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C4838F-3DE2-F2EA-CE62-2D3462DFE8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9534" y="1656402"/>
            <a:ext cx="2833954" cy="17932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3EF8C51-B898-F016-0AF7-2632DD4CD1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9534" y="3870775"/>
            <a:ext cx="2875080" cy="17932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4285902-75BE-1BF4-8B13-9037260DBC42}"/>
                  </a:ext>
                </a:extLst>
              </p:cNvPr>
              <p:cNvSpPr txBox="1"/>
              <p:nvPr/>
            </p:nvSpPr>
            <p:spPr>
              <a:xfrm>
                <a:off x="8315960" y="3269396"/>
                <a:ext cx="2330318" cy="458908"/>
              </a:xfrm>
              <a:prstGeom prst="rect">
                <a:avLst/>
              </a:prstGeom>
              <a:noFill/>
            </p:spPr>
            <p:txBody>
              <a:bodyPr wrap="none" lIns="0" rtlCol="0">
                <a:spAutoFit/>
              </a:bodyPr>
              <a:lstStyle/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tx2"/>
                  </a:buCl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𝑓𝑙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𝑒𝑙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=1, 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=60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4285902-75BE-1BF4-8B13-9037260DBC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5960" y="3269396"/>
                <a:ext cx="2330318" cy="458908"/>
              </a:xfrm>
              <a:prstGeom prst="rect">
                <a:avLst/>
              </a:prstGeom>
              <a:blipFill>
                <a:blip r:embed="rId6"/>
                <a:stretch>
                  <a:fillRect l="-3403" b="-6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5A1053B-CAFB-FFB7-B4AC-47B58FB2AA18}"/>
                  </a:ext>
                </a:extLst>
              </p:cNvPr>
              <p:cNvSpPr txBox="1"/>
              <p:nvPr/>
            </p:nvSpPr>
            <p:spPr>
              <a:xfrm>
                <a:off x="8030210" y="5556487"/>
                <a:ext cx="3106171" cy="458908"/>
              </a:xfrm>
              <a:prstGeom prst="rect">
                <a:avLst/>
              </a:prstGeom>
              <a:noFill/>
            </p:spPr>
            <p:txBody>
              <a:bodyPr wrap="none" lIns="0" rtlCol="0">
                <a:spAutoFit/>
              </a:bodyPr>
              <a:lstStyle/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tx2"/>
                  </a:buCl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𝑓𝑙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=0,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𝑒𝑙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=0.093, 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=436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5A1053B-CAFB-FFB7-B4AC-47B58FB2AA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0210" y="5556487"/>
                <a:ext cx="3106171" cy="458908"/>
              </a:xfrm>
              <a:prstGeom prst="rect">
                <a:avLst/>
              </a:prstGeom>
              <a:blipFill>
                <a:blip r:embed="rId7"/>
                <a:stretch>
                  <a:fillRect l="-2549" b="-6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595F54-196B-91FD-CD48-FCECC201AD22}"/>
                  </a:ext>
                </a:extLst>
              </p:cNvPr>
              <p:cNvSpPr txBox="1"/>
              <p:nvPr/>
            </p:nvSpPr>
            <p:spPr>
              <a:xfrm>
                <a:off x="3045460" y="5200933"/>
                <a:ext cx="2618740" cy="4247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0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min</m:t>
                          </m:r>
                        </m:fName>
                        <m:e>
                          <m:r>
                            <a:rPr lang="en-US" sz="20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𝑓𝑙</m:t>
                              </m:r>
                            </m:sub>
                          </m:sSub>
                          <m:r>
                            <a:rPr lang="en-US" sz="20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𝑒𝑙</m:t>
                              </m:r>
                            </m:sub>
                          </m:sSub>
                          <m:r>
                            <a:rPr lang="en-US" sz="20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595F54-196B-91FD-CD48-FCECC201AD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5460" y="5200933"/>
                <a:ext cx="2618740" cy="424732"/>
              </a:xfrm>
              <a:prstGeom prst="rect">
                <a:avLst/>
              </a:prstGeom>
              <a:blipFill>
                <a:blip r:embed="rId8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5121F4DF-D41F-2509-AE98-D395FD89FE56}"/>
              </a:ext>
            </a:extLst>
          </p:cNvPr>
          <p:cNvSpPr txBox="1"/>
          <p:nvPr/>
        </p:nvSpPr>
        <p:spPr>
          <a:xfrm>
            <a:off x="10485940" y="1419216"/>
            <a:ext cx="1328249" cy="34977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400" dirty="0">
                <a:solidFill>
                  <a:srgbClr val="00B0F0"/>
                </a:solidFill>
              </a:rPr>
              <a:t>simple face loop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E23135-CE27-CC3C-1D04-CD5284262A9C}"/>
              </a:ext>
            </a:extLst>
          </p:cNvPr>
          <p:cNvSpPr txBox="1"/>
          <p:nvPr/>
        </p:nvSpPr>
        <p:spPr>
          <a:xfrm>
            <a:off x="10485940" y="1768992"/>
            <a:ext cx="1384353" cy="34977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400" dirty="0">
                <a:solidFill>
                  <a:srgbClr val="EE0000"/>
                </a:solidFill>
              </a:rPr>
              <a:t>simple edge loop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D155A9C-1134-4C36-37BB-DFE771F6573E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9667926" y="1594104"/>
            <a:ext cx="818014" cy="3497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1A89FA9-0E08-619A-F327-444B9A00DE5F}"/>
              </a:ext>
            </a:extLst>
          </p:cNvPr>
          <p:cNvCxnSpPr>
            <a:stCxn id="10" idx="1"/>
          </p:cNvCxnSpPr>
          <p:nvPr/>
        </p:nvCxnSpPr>
        <p:spPr>
          <a:xfrm flipH="1">
            <a:off x="10152311" y="1943880"/>
            <a:ext cx="333629" cy="1748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AEA90283-41B2-0CD2-EB62-58C94DCF03B2}"/>
              </a:ext>
            </a:extLst>
          </p:cNvPr>
          <p:cNvSpPr txBox="1"/>
          <p:nvPr/>
        </p:nvSpPr>
        <p:spPr>
          <a:xfrm>
            <a:off x="10749534" y="4151107"/>
            <a:ext cx="1234735" cy="90992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altLang="zh-CN" sz="1400" dirty="0"/>
              <a:t>s</a:t>
            </a:r>
            <a:r>
              <a:rPr lang="en-US" sz="1400" dirty="0"/>
              <a:t>piral,</a:t>
            </a:r>
            <a:br>
              <a:rPr lang="en-US" sz="1400" dirty="0"/>
            </a:br>
            <a:r>
              <a:rPr lang="en-US" sz="1400" dirty="0"/>
              <a:t> self-crossing face/edge loop</a:t>
            </a:r>
          </a:p>
        </p:txBody>
      </p:sp>
    </p:spTree>
    <p:extLst>
      <p:ext uri="{BB962C8B-B14F-4D97-AF65-F5344CB8AC3E}">
        <p14:creationId xmlns:p14="http://schemas.microsoft.com/office/powerpoint/2010/main" val="4083279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7" grpId="0"/>
      <p:bldP spid="6" grpId="0"/>
      <p:bldP spid="10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8C30DDF-DB13-53B5-2B2D-C3EB02CB3366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2AB2545-F8C0-E94E-563D-BEC679B60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Goal: Simple Quad Layout Generation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1CE42F-1756-4AA4-9E53-AD54BBCBB190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12274" y="6358370"/>
            <a:ext cx="4114800" cy="308610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2026 SIGGRAPH.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D2C7CD-73BD-91E3-3533-067DDD9859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424D3E-E720-AF46-A7EB-A9B428C5A8BA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0AB6F2-8873-582D-E98D-16C6F01D6DC9}"/>
              </a:ext>
            </a:extLst>
          </p:cNvPr>
          <p:cNvSpPr txBox="1"/>
          <p:nvPr/>
        </p:nvSpPr>
        <p:spPr>
          <a:xfrm>
            <a:off x="1269603" y="4599199"/>
            <a:ext cx="9652000" cy="116737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2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Given a 3D surface, generate a quad mesh </a:t>
            </a:r>
            <a:br>
              <a:rPr lang="en-US" sz="2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2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with simple, easily-editable layout 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143DD4-FCFA-5FC0-EC0C-5F58DD3F5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2942967" y="1806515"/>
            <a:ext cx="2282273" cy="27908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80B00A4-1E14-3924-4565-BC58A2983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6767740" y="1798516"/>
            <a:ext cx="2562925" cy="2790823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A3F92AD2-CD9C-2F72-CF57-227E67808EE9}"/>
              </a:ext>
            </a:extLst>
          </p:cNvPr>
          <p:cNvSpPr/>
          <p:nvPr/>
        </p:nvSpPr>
        <p:spPr>
          <a:xfrm>
            <a:off x="5482638" y="2998668"/>
            <a:ext cx="1225929" cy="430332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625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4956037-BAC1-C8CB-1E60-E66DA647E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Related Work – Quad Layout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115C9C-BFA4-0FB4-3E06-8932C3110B2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12274" y="6358370"/>
            <a:ext cx="4114800" cy="308610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2026 SIGGRAPH.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7D5237-8F25-1248-DBB1-F4EA19E7745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424D3E-E720-AF46-A7EB-A9B428C5A8BA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9EE8A200-2C89-EE1C-3A35-4340325675FD}"/>
              </a:ext>
            </a:extLst>
          </p:cNvPr>
          <p:cNvGrpSpPr/>
          <p:nvPr/>
        </p:nvGrpSpPr>
        <p:grpSpPr>
          <a:xfrm>
            <a:off x="502920" y="1554480"/>
            <a:ext cx="3566160" cy="4297680"/>
            <a:chOff x="502920" y="1554480"/>
            <a:chExt cx="3566160" cy="4297680"/>
          </a:xfrm>
        </p:grpSpPr>
        <p:sp>
          <p:nvSpPr>
            <p:cNvPr id="7" name="Rounded Rectangle 3">
              <a:extLst>
                <a:ext uri="{FF2B5EF4-FFF2-40B4-BE49-F238E27FC236}">
                  <a16:creationId xmlns:a16="http://schemas.microsoft.com/office/drawing/2014/main" id="{F6A54150-660C-0B7A-D8BA-EB777FB70238}"/>
                </a:ext>
              </a:extLst>
            </p:cNvPr>
            <p:cNvSpPr/>
            <p:nvPr/>
          </p:nvSpPr>
          <p:spPr>
            <a:xfrm>
              <a:off x="502920" y="1554480"/>
              <a:ext cx="3566160" cy="4297680"/>
            </a:xfrm>
            <a:prstGeom prst="roundRect">
              <a:avLst/>
            </a:prstGeom>
            <a:solidFill>
              <a:srgbClr val="F2F5F9"/>
            </a:solidFill>
            <a:ln w="12700">
              <a:solidFill>
                <a:srgbClr val="2E86D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228600" tIns="228600" rIns="228600" rtlCol="0" anchor="ctr"/>
            <a:lstStyle/>
            <a:p>
              <a:pPr algn="l">
                <a:spcAft>
                  <a:spcPts val="400"/>
                </a:spcAft>
              </a:pPr>
              <a:r>
                <a:rPr lang="en-US" sz="2100" b="1" i="0" dirty="0">
                  <a:solidFill>
                    <a:srgbClr val="142A4A"/>
                  </a:solidFill>
                </a:rPr>
                <a:t>Quad Remeshing</a:t>
              </a:r>
            </a:p>
            <a:p>
              <a:pPr>
                <a:spcAft>
                  <a:spcPts val="1400"/>
                </a:spcAft>
              </a:pPr>
              <a:r>
                <a:rPr lang="en-US" sz="1300" i="1" dirty="0">
                  <a:solidFill>
                    <a:srgbClr val="5A6472"/>
                  </a:solidFill>
                </a:rPr>
                <a:t>Directional/</a:t>
              </a:r>
              <a:r>
                <a:rPr lang="en-US" sz="1300" b="0" i="1" dirty="0">
                  <a:solidFill>
                    <a:srgbClr val="5A6472"/>
                  </a:solidFill>
                </a:rPr>
                <a:t>cross</a:t>
              </a:r>
              <a:r>
                <a:rPr lang="en-US" sz="1300" i="1" dirty="0">
                  <a:solidFill>
                    <a:srgbClr val="5A6472"/>
                  </a:solidFill>
                </a:rPr>
                <a:t>/frame </a:t>
              </a:r>
              <a:r>
                <a:rPr lang="en-US" sz="1300" b="0" i="1" dirty="0">
                  <a:solidFill>
                    <a:srgbClr val="5A6472"/>
                  </a:solidFill>
                </a:rPr>
                <a:t>fields [Kalberer et al. 2007, Bommes et al. 2013,  Campen et al. 2015, etc.</a:t>
              </a:r>
              <a:r>
                <a:rPr lang="en-US" sz="1300" i="1" dirty="0">
                  <a:solidFill>
                    <a:srgbClr val="5A6472"/>
                  </a:solidFill>
                </a:rPr>
                <a:t>]</a:t>
              </a:r>
              <a:br>
                <a:rPr lang="en-US" sz="1300" b="0" i="1" dirty="0">
                  <a:solidFill>
                    <a:srgbClr val="5A6472"/>
                  </a:solidFill>
                </a:rPr>
              </a:br>
              <a:r>
                <a:rPr lang="en-US" sz="1500" b="1" i="0" dirty="0">
                  <a:solidFill>
                    <a:srgbClr val="1B1F27"/>
                  </a:solidFill>
                </a:rPr>
                <a:t>Focus</a:t>
              </a:r>
              <a:r>
                <a:rPr lang="en-US" sz="1500" b="0" i="1" dirty="0">
                  <a:solidFill>
                    <a:srgbClr val="1B1F27"/>
                  </a:solidFill>
                </a:rPr>
                <a:t>:  field smoothness</a:t>
              </a:r>
              <a:r>
                <a:rPr lang="en-US" sz="1500" i="1" dirty="0">
                  <a:solidFill>
                    <a:srgbClr val="1B1F27"/>
                  </a:solidFill>
                </a:rPr>
                <a:t>, field integrability, feature preservation</a:t>
              </a:r>
            </a:p>
            <a:p>
              <a:pPr>
                <a:spcAft>
                  <a:spcPts val="1400"/>
                </a:spcAft>
              </a:pPr>
              <a:endParaRPr lang="en-US" sz="1500" b="0" i="1" dirty="0">
                <a:solidFill>
                  <a:srgbClr val="1B1F27"/>
                </a:solidFill>
              </a:endParaRPr>
            </a:p>
            <a:p>
              <a:pPr>
                <a:spcAft>
                  <a:spcPts val="1400"/>
                </a:spcAft>
              </a:pPr>
              <a:endParaRPr lang="en-US" sz="1500" i="1" dirty="0">
                <a:solidFill>
                  <a:srgbClr val="1B1F27"/>
                </a:solidFill>
              </a:endParaRPr>
            </a:p>
            <a:p>
              <a:pPr>
                <a:spcAft>
                  <a:spcPts val="1400"/>
                </a:spcAft>
              </a:pPr>
              <a:endParaRPr lang="en-US" sz="1500" b="0" i="1" dirty="0">
                <a:solidFill>
                  <a:srgbClr val="1B1F27"/>
                </a:solidFill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A6F330D-D1AD-DD2F-9F51-5DE8006431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/>
          </p:blipFill>
          <p:spPr>
            <a:xfrm>
              <a:off x="986725" y="1646767"/>
              <a:ext cx="730959" cy="770386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F38E8E4-3392-D9C1-2541-BD9176203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/>
          </p:blipFill>
          <p:spPr>
            <a:xfrm>
              <a:off x="2037724" y="1718120"/>
              <a:ext cx="1308262" cy="668182"/>
            </a:xfrm>
            <a:prstGeom prst="rect">
              <a:avLst/>
            </a:prstGeom>
          </p:spPr>
        </p:pic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39A645DC-8776-70DB-7F9E-AD6B5A1B0C69}"/>
              </a:ext>
            </a:extLst>
          </p:cNvPr>
          <p:cNvGrpSpPr/>
          <p:nvPr/>
        </p:nvGrpSpPr>
        <p:grpSpPr>
          <a:xfrm>
            <a:off x="4389120" y="1554480"/>
            <a:ext cx="3566160" cy="4297680"/>
            <a:chOff x="4389120" y="1554480"/>
            <a:chExt cx="3566160" cy="4297680"/>
          </a:xfrm>
        </p:grpSpPr>
        <p:sp>
          <p:nvSpPr>
            <p:cNvPr id="9" name="Rounded Rectangle 5">
              <a:extLst>
                <a:ext uri="{FF2B5EF4-FFF2-40B4-BE49-F238E27FC236}">
                  <a16:creationId xmlns:a16="http://schemas.microsoft.com/office/drawing/2014/main" id="{4DF70E8B-8F68-23DE-E375-EB50B2813508}"/>
                </a:ext>
              </a:extLst>
            </p:cNvPr>
            <p:cNvSpPr/>
            <p:nvPr/>
          </p:nvSpPr>
          <p:spPr>
            <a:xfrm>
              <a:off x="4389120" y="1554480"/>
              <a:ext cx="3566160" cy="4297680"/>
            </a:xfrm>
            <a:prstGeom prst="roundRect">
              <a:avLst/>
            </a:prstGeom>
            <a:solidFill>
              <a:srgbClr val="F2F5F9"/>
            </a:solidFill>
            <a:ln w="12700">
              <a:solidFill>
                <a:srgbClr val="2E86D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228600" tIns="228600" rIns="228600" rtlCol="0" anchor="ctr"/>
            <a:lstStyle/>
            <a:p>
              <a:pPr algn="l">
                <a:spcAft>
                  <a:spcPts val="400"/>
                </a:spcAft>
              </a:pPr>
              <a:r>
                <a:rPr lang="en-US" sz="2100" b="1" i="0" dirty="0">
                  <a:solidFill>
                    <a:srgbClr val="142A4A"/>
                  </a:solidFill>
                </a:rPr>
                <a:t>Layout simplification</a:t>
              </a:r>
            </a:p>
            <a:p>
              <a:pPr algn="l">
                <a:spcAft>
                  <a:spcPts val="1400"/>
                </a:spcAft>
              </a:pPr>
              <a:r>
                <a:rPr lang="en-US" sz="1300" i="1" dirty="0">
                  <a:solidFill>
                    <a:srgbClr val="5A6472"/>
                  </a:solidFill>
                </a:rPr>
                <a:t>Dual Loop [Campen et al. 2012], Graph Optimization [Tarini et al. 2011, Bommes et al. 2011, Couplet et al. 2021, etc.]</a:t>
              </a:r>
            </a:p>
            <a:p>
              <a:pPr>
                <a:spcAft>
                  <a:spcPts val="1400"/>
                </a:spcAft>
              </a:pPr>
              <a:r>
                <a:rPr lang="en-US" sz="1500" b="1" dirty="0">
                  <a:solidFill>
                    <a:srgbClr val="1B1F27"/>
                  </a:solidFill>
                </a:rPr>
                <a:t>Focus</a:t>
              </a:r>
              <a:r>
                <a:rPr lang="en-US" sz="1400" b="1" dirty="0">
                  <a:solidFill>
                    <a:srgbClr val="1B1F27"/>
                  </a:solidFill>
                </a:rPr>
                <a:t>:  </a:t>
              </a:r>
              <a:r>
                <a:rPr lang="en-US" sz="1500" i="1" dirty="0">
                  <a:solidFill>
                    <a:srgbClr val="1B1F27"/>
                  </a:solidFill>
                </a:rPr>
                <a:t>reduce irregularities</a:t>
              </a:r>
              <a:endParaRPr lang="en-US" sz="1500" i="1" dirty="0">
                <a:solidFill>
                  <a:srgbClr val="5A6472"/>
                </a:solidFill>
              </a:endParaRPr>
            </a:p>
            <a:p>
              <a:pPr algn="l">
                <a:spcAft>
                  <a:spcPts val="200"/>
                </a:spcAft>
              </a:pPr>
              <a:endParaRPr lang="en-US" sz="1500" b="1" i="0" dirty="0">
                <a:solidFill>
                  <a:srgbClr val="1B1F27"/>
                </a:solidFill>
              </a:endParaRPr>
            </a:p>
            <a:p>
              <a:pPr algn="l">
                <a:spcAft>
                  <a:spcPts val="200"/>
                </a:spcAft>
              </a:pPr>
              <a:br>
                <a:rPr lang="en-US" sz="1500" b="0" i="0" dirty="0">
                  <a:solidFill>
                    <a:srgbClr val="1B1F27"/>
                  </a:solidFill>
                </a:rPr>
              </a:br>
              <a:endParaRPr lang="en-US" sz="1500" b="0" i="0" dirty="0">
                <a:solidFill>
                  <a:srgbClr val="1B1F27"/>
                </a:solidFill>
              </a:endParaRPr>
            </a:p>
            <a:p>
              <a:pPr algn="l">
                <a:spcAft>
                  <a:spcPts val="200"/>
                </a:spcAft>
              </a:pPr>
              <a:endParaRPr lang="en-US" sz="1500" dirty="0">
                <a:solidFill>
                  <a:srgbClr val="1B1F27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9B91739-6D04-B5A3-EACF-360971A85D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/>
          </p:blipFill>
          <p:spPr>
            <a:xfrm>
              <a:off x="4805363" y="1646767"/>
              <a:ext cx="523227" cy="75195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DCC1424-569E-EDE9-8C1F-D4F67E838E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/>
          </p:blipFill>
          <p:spPr>
            <a:xfrm>
              <a:off x="5612224" y="1591731"/>
              <a:ext cx="606543" cy="829316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102C636-AFD5-4C58-9D00-991FB08DDD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/>
          </p:blipFill>
          <p:spPr>
            <a:xfrm>
              <a:off x="6378576" y="1591731"/>
              <a:ext cx="1286472" cy="858956"/>
            </a:xfrm>
            <a:prstGeom prst="rect">
              <a:avLst/>
            </a:prstGeom>
          </p:spPr>
        </p:pic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FFA3BF9D-82FF-E336-328A-DBA4FB6CC8DC}"/>
              </a:ext>
            </a:extLst>
          </p:cNvPr>
          <p:cNvGrpSpPr/>
          <p:nvPr/>
        </p:nvGrpSpPr>
        <p:grpSpPr>
          <a:xfrm>
            <a:off x="8275320" y="1412393"/>
            <a:ext cx="3566160" cy="4439767"/>
            <a:chOff x="8275320" y="1412393"/>
            <a:chExt cx="3566160" cy="4439767"/>
          </a:xfrm>
        </p:grpSpPr>
        <p:sp>
          <p:nvSpPr>
            <p:cNvPr id="11" name="Rounded Rectangle 7">
              <a:extLst>
                <a:ext uri="{FF2B5EF4-FFF2-40B4-BE49-F238E27FC236}">
                  <a16:creationId xmlns:a16="http://schemas.microsoft.com/office/drawing/2014/main" id="{0F8F0EDD-541E-F8C8-DA89-98009AF1E5C8}"/>
                </a:ext>
              </a:extLst>
            </p:cNvPr>
            <p:cNvSpPr/>
            <p:nvPr/>
          </p:nvSpPr>
          <p:spPr>
            <a:xfrm>
              <a:off x="8275320" y="1554480"/>
              <a:ext cx="3566160" cy="4297680"/>
            </a:xfrm>
            <a:prstGeom prst="roundRect">
              <a:avLst/>
            </a:prstGeom>
            <a:solidFill>
              <a:srgbClr val="F2F5F9"/>
            </a:solidFill>
            <a:ln w="12700">
              <a:solidFill>
                <a:srgbClr val="2E86D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228600" tIns="228600" rIns="228600" rtlCol="0" anchor="ctr"/>
            <a:lstStyle/>
            <a:p>
              <a:pPr algn="l">
                <a:spcAft>
                  <a:spcPts val="400"/>
                </a:spcAft>
              </a:pPr>
              <a:endParaRPr lang="en-US" sz="2100" b="1" i="0" dirty="0">
                <a:solidFill>
                  <a:srgbClr val="142A4A"/>
                </a:solidFill>
              </a:endParaRPr>
            </a:p>
            <a:p>
              <a:pPr algn="l">
                <a:spcAft>
                  <a:spcPts val="400"/>
                </a:spcAft>
              </a:pPr>
              <a:r>
                <a:rPr lang="en-US" sz="2100" b="1" i="0" dirty="0">
                  <a:solidFill>
                    <a:srgbClr val="142A4A"/>
                  </a:solidFill>
                </a:rPr>
                <a:t>Generative meshing</a:t>
              </a:r>
            </a:p>
            <a:p>
              <a:pPr algn="l">
                <a:spcAft>
                  <a:spcPts val="1400"/>
                </a:spcAft>
              </a:pPr>
              <a:r>
                <a:rPr lang="en-US" sz="1300" b="0" i="1" dirty="0" err="1">
                  <a:solidFill>
                    <a:srgbClr val="5A6472"/>
                  </a:solidFill>
                </a:rPr>
                <a:t>PolyGen</a:t>
              </a:r>
              <a:r>
                <a:rPr lang="en-US" sz="1300" b="0" i="1" dirty="0">
                  <a:solidFill>
                    <a:srgbClr val="5A6472"/>
                  </a:solidFill>
                </a:rPr>
                <a:t> </a:t>
              </a:r>
              <a:r>
                <a:rPr lang="en-US" sz="1200" b="0" i="1" dirty="0">
                  <a:solidFill>
                    <a:srgbClr val="5A6472"/>
                  </a:solidFill>
                </a:rPr>
                <a:t>[Nash et al. 2020], </a:t>
              </a:r>
              <a:r>
                <a:rPr lang="en-US" sz="1300" b="0" i="1" dirty="0" err="1">
                  <a:solidFill>
                    <a:srgbClr val="5A6472"/>
                  </a:solidFill>
                </a:rPr>
                <a:t>MeshGPT</a:t>
              </a:r>
              <a:r>
                <a:rPr lang="en-US" sz="1300" b="0" i="1" dirty="0">
                  <a:solidFill>
                    <a:srgbClr val="5A6472"/>
                  </a:solidFill>
                </a:rPr>
                <a:t> </a:t>
              </a:r>
              <a:r>
                <a:rPr lang="en-US" sz="1200" b="0" i="1" dirty="0">
                  <a:solidFill>
                    <a:srgbClr val="5A6472"/>
                  </a:solidFill>
                </a:rPr>
                <a:t>[Siddiqui et al. 2024]</a:t>
              </a:r>
              <a:r>
                <a:rPr lang="en-US" sz="1300" b="0" i="1" dirty="0">
                  <a:solidFill>
                    <a:srgbClr val="5A6472"/>
                  </a:solidFill>
                </a:rPr>
                <a:t>, </a:t>
              </a:r>
              <a:r>
                <a:rPr lang="en-US" sz="1300" b="0" i="1" dirty="0" err="1">
                  <a:solidFill>
                    <a:srgbClr val="5A6472"/>
                  </a:solidFill>
                </a:rPr>
                <a:t>SpaceMesh</a:t>
              </a:r>
              <a:r>
                <a:rPr lang="en-US" sz="1300" b="0" i="1" dirty="0">
                  <a:solidFill>
                    <a:srgbClr val="5A6472"/>
                  </a:solidFill>
                </a:rPr>
                <a:t> </a:t>
              </a:r>
              <a:r>
                <a:rPr lang="en-US" sz="1200" b="0" i="1" dirty="0">
                  <a:solidFill>
                    <a:srgbClr val="5A6472"/>
                  </a:solidFill>
                </a:rPr>
                <a:t>[Shen et al. 2024]</a:t>
              </a:r>
              <a:r>
                <a:rPr lang="en-US" sz="1300" b="0" i="1" dirty="0">
                  <a:solidFill>
                    <a:srgbClr val="5A6472"/>
                  </a:solidFill>
                </a:rPr>
                <a:t>, </a:t>
              </a:r>
              <a:r>
                <a:rPr lang="en-US" sz="1300" b="0" i="1" dirty="0" err="1">
                  <a:solidFill>
                    <a:srgbClr val="5A6472"/>
                  </a:solidFill>
                </a:rPr>
                <a:t>QuadGPT</a:t>
              </a:r>
              <a:r>
                <a:rPr lang="en-US" sz="1300" b="0" i="1" dirty="0">
                  <a:solidFill>
                    <a:srgbClr val="5A6472"/>
                  </a:solidFill>
                </a:rPr>
                <a:t> </a:t>
              </a:r>
              <a:r>
                <a:rPr lang="en-US" sz="1200" b="0" i="1" dirty="0">
                  <a:solidFill>
                    <a:srgbClr val="5A6472"/>
                  </a:solidFill>
                </a:rPr>
                <a:t>[Liu et al. 2026]</a:t>
              </a:r>
              <a:r>
                <a:rPr lang="en-US" sz="1300" b="0" i="1" dirty="0">
                  <a:solidFill>
                    <a:srgbClr val="5A6472"/>
                  </a:solidFill>
                </a:rPr>
                <a:t>, etc.</a:t>
              </a:r>
              <a:endParaRPr lang="en-US" sz="1300" i="1" dirty="0">
                <a:solidFill>
                  <a:srgbClr val="5A6472"/>
                </a:solidFill>
              </a:endParaRPr>
            </a:p>
            <a:p>
              <a:pPr>
                <a:spcAft>
                  <a:spcPts val="1400"/>
                </a:spcAft>
              </a:pPr>
              <a:r>
                <a:rPr lang="en-US" sz="1500" b="1" i="0" dirty="0">
                  <a:solidFill>
                    <a:srgbClr val="1B1F27"/>
                  </a:solidFill>
                </a:rPr>
                <a:t>Methodology</a:t>
              </a:r>
              <a:r>
                <a:rPr lang="en-US" sz="1500" b="0" i="0" dirty="0">
                  <a:solidFill>
                    <a:srgbClr val="1B1F27"/>
                  </a:solidFill>
                </a:rPr>
                <a:t>: </a:t>
              </a:r>
              <a:r>
                <a:rPr lang="en-US" sz="1500" b="0" i="1" dirty="0">
                  <a:solidFill>
                    <a:srgbClr val="1B1F27"/>
                  </a:solidFill>
                </a:rPr>
                <a:t>Directly predict</a:t>
              </a:r>
              <a:r>
                <a:rPr lang="en-US" sz="1500" i="1" dirty="0">
                  <a:solidFill>
                    <a:srgbClr val="1B1F27"/>
                  </a:solidFill>
                </a:rPr>
                <a:t> discrete mesh topology </a:t>
              </a:r>
              <a:r>
                <a:rPr lang="en-US" altLang="zh-CN" sz="1600" b="1" dirty="0">
                  <a:solidFill>
                    <a:srgbClr val="2A4149"/>
                  </a:solidFill>
                </a:rPr>
                <a:t>Sequentially</a:t>
              </a:r>
              <a:r>
                <a:rPr lang="en-US" sz="1500" i="1" dirty="0">
                  <a:solidFill>
                    <a:srgbClr val="1B1F27"/>
                  </a:solidFill>
                </a:rPr>
                <a:t>, </a:t>
              </a:r>
              <a:r>
                <a:rPr lang="en-US" altLang="zh-CN" sz="1600" b="1" dirty="0">
                  <a:solidFill>
                    <a:srgbClr val="2A4149"/>
                  </a:solidFill>
                </a:rPr>
                <a:t>not holistic</a:t>
              </a:r>
            </a:p>
            <a:p>
              <a:pPr>
                <a:spcAft>
                  <a:spcPts val="1400"/>
                </a:spcAft>
              </a:pPr>
              <a:endParaRPr lang="en-US" sz="1600" b="1" i="1" dirty="0">
                <a:solidFill>
                  <a:srgbClr val="2A4149"/>
                </a:solidFill>
              </a:endParaRPr>
            </a:p>
            <a:p>
              <a:pPr>
                <a:spcAft>
                  <a:spcPts val="1400"/>
                </a:spcAft>
              </a:pPr>
              <a:endParaRPr lang="en-US" sz="1600" b="1" i="1" dirty="0">
                <a:solidFill>
                  <a:srgbClr val="2A4149"/>
                </a:solidFill>
              </a:endParaRPr>
            </a:p>
            <a:p>
              <a:pPr>
                <a:spcAft>
                  <a:spcPts val="1400"/>
                </a:spcAft>
              </a:pPr>
              <a:endParaRPr lang="en-US" sz="1600" b="1" i="1" dirty="0">
                <a:solidFill>
                  <a:srgbClr val="2A4149"/>
                </a:solidFill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525DE6A-33EC-9222-BAAD-2CCE31883E4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/>
          </p:blipFill>
          <p:spPr>
            <a:xfrm>
              <a:off x="8577023" y="1412393"/>
              <a:ext cx="820977" cy="1038294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BE1D7826-E9E4-7054-7ECB-B452EFB7729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/>
          </p:blipFill>
          <p:spPr>
            <a:xfrm>
              <a:off x="9441656" y="1457577"/>
              <a:ext cx="1233487" cy="963470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EDDFFD9-A36F-F9E4-88CA-1000E4138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/>
          </p:blipFill>
          <p:spPr>
            <a:xfrm>
              <a:off x="10908822" y="1570132"/>
              <a:ext cx="698978" cy="964158"/>
            </a:xfrm>
            <a:prstGeom prst="rect">
              <a:avLst/>
            </a:prstGeom>
          </p:spPr>
        </p:pic>
      </p:grpSp>
      <p:sp>
        <p:nvSpPr>
          <p:cNvPr id="23" name="矩形: 圆角 24">
            <a:extLst>
              <a:ext uri="{FF2B5EF4-FFF2-40B4-BE49-F238E27FC236}">
                <a16:creationId xmlns:a16="http://schemas.microsoft.com/office/drawing/2014/main" id="{5C3CA254-C0FC-C152-AB93-C7FA57C1A0F8}"/>
              </a:ext>
            </a:extLst>
          </p:cNvPr>
          <p:cNvSpPr>
            <a:spLocks noChangeAspect="1"/>
          </p:cNvSpPr>
          <p:nvPr/>
        </p:nvSpPr>
        <p:spPr>
          <a:xfrm>
            <a:off x="541390" y="4400057"/>
            <a:ext cx="3489220" cy="95787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200"/>
              </a:spcAft>
            </a:pPr>
            <a:r>
              <a:rPr lang="en-US" altLang="zh-CN" sz="1500" b="1" dirty="0">
                <a:solidFill>
                  <a:srgbClr val="EE0000"/>
                </a:solidFill>
              </a:rPr>
              <a:t>It is hard for integer optimization to ensure global simplicity</a:t>
            </a:r>
          </a:p>
        </p:txBody>
      </p:sp>
      <p:sp>
        <p:nvSpPr>
          <p:cNvPr id="26" name="矩形: 圆角 24">
            <a:extLst>
              <a:ext uri="{FF2B5EF4-FFF2-40B4-BE49-F238E27FC236}">
                <a16:creationId xmlns:a16="http://schemas.microsoft.com/office/drawing/2014/main" id="{28196A64-BFF5-CD1A-35C0-0A64FB84F45E}"/>
              </a:ext>
            </a:extLst>
          </p:cNvPr>
          <p:cNvSpPr>
            <a:spLocks noChangeAspect="1"/>
          </p:cNvSpPr>
          <p:nvPr/>
        </p:nvSpPr>
        <p:spPr>
          <a:xfrm>
            <a:off x="4427590" y="4407314"/>
            <a:ext cx="3489220" cy="95787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200"/>
              </a:spcAft>
            </a:pPr>
            <a:r>
              <a:rPr lang="en-US" altLang="zh-CN" sz="1500" b="1" dirty="0">
                <a:solidFill>
                  <a:srgbClr val="EE0000"/>
                </a:solidFill>
              </a:rPr>
              <a:t>It depends on good starting layout.</a:t>
            </a:r>
          </a:p>
        </p:txBody>
      </p:sp>
      <p:sp>
        <p:nvSpPr>
          <p:cNvPr id="28" name="矩形: 圆角 24">
            <a:extLst>
              <a:ext uri="{FF2B5EF4-FFF2-40B4-BE49-F238E27FC236}">
                <a16:creationId xmlns:a16="http://schemas.microsoft.com/office/drawing/2014/main" id="{B3185BDF-8729-3B2F-D7AA-2DE2FA6A2ED9}"/>
              </a:ext>
            </a:extLst>
          </p:cNvPr>
          <p:cNvSpPr>
            <a:spLocks noChangeAspect="1"/>
          </p:cNvSpPr>
          <p:nvPr/>
        </p:nvSpPr>
        <p:spPr>
          <a:xfrm>
            <a:off x="8316923" y="4407314"/>
            <a:ext cx="3489220" cy="95787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200"/>
              </a:spcAft>
            </a:pPr>
            <a:r>
              <a:rPr lang="en-US" altLang="zh-CN" sz="1500" b="1" dirty="0">
                <a:solidFill>
                  <a:srgbClr val="EE0000"/>
                </a:solidFill>
              </a:rPr>
              <a:t>It doesn’t aware simplicity, hard to stay manifold.</a:t>
            </a:r>
          </a:p>
        </p:txBody>
      </p:sp>
    </p:spTree>
    <p:extLst>
      <p:ext uri="{BB962C8B-B14F-4D97-AF65-F5344CB8AC3E}">
        <p14:creationId xmlns:p14="http://schemas.microsoft.com/office/powerpoint/2010/main" val="418451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57210-8047-A6CD-55B3-125C42557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87EDC66-AF49-B5B5-D463-6BC4EAB1C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274" y="0"/>
            <a:ext cx="8055740" cy="1297134"/>
          </a:xfrm>
        </p:spPr>
        <p:txBody>
          <a:bodyPr anchor="ctr">
            <a:normAutofit/>
          </a:bodyPr>
          <a:lstStyle/>
          <a:p>
            <a:r>
              <a:rPr lang="en-US" dirty="0"/>
              <a:t>Our Key Idea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D17F05-4675-011C-0EC1-47845B0461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090660" y="6358370"/>
            <a:ext cx="2689066" cy="31089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4424D3E-E720-AF46-A7EB-A9B428C5A8BA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4B4ED0-D9CA-DB6B-56F7-38917BB488BF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12274" y="6358370"/>
            <a:ext cx="4114800" cy="308610"/>
          </a:xfrm>
          <a:prstGeom prst="rect">
            <a:avLst/>
          </a:prstGeo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© 2026 SIGGRAPH. All Rights Reserved.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80ED04A4-E51F-7D73-02BA-A4675904AA4C}"/>
              </a:ext>
            </a:extLst>
          </p:cNvPr>
          <p:cNvGrpSpPr/>
          <p:nvPr/>
        </p:nvGrpSpPr>
        <p:grpSpPr>
          <a:xfrm>
            <a:off x="462594" y="1671983"/>
            <a:ext cx="3436545" cy="2710290"/>
            <a:chOff x="462594" y="1671983"/>
            <a:chExt cx="3436545" cy="271029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1BFEB94-A4F7-5A92-5F32-3DCD9FE21E69}"/>
                </a:ext>
              </a:extLst>
            </p:cNvPr>
            <p:cNvSpPr txBox="1"/>
            <p:nvPr/>
          </p:nvSpPr>
          <p:spPr>
            <a:xfrm>
              <a:off x="1058173" y="3096413"/>
              <a:ext cx="24211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en-US" b="1" dirty="0"/>
                <a:t>Learning perspective</a:t>
              </a:r>
              <a:r>
                <a:rPr lang="en-US" dirty="0"/>
                <a:t>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8A9B386-8590-E546-0419-3B4A587A7D9B}"/>
                </a:ext>
              </a:extLst>
            </p:cNvPr>
            <p:cNvSpPr txBox="1"/>
            <p:nvPr/>
          </p:nvSpPr>
          <p:spPr>
            <a:xfrm>
              <a:off x="462594" y="3797498"/>
              <a:ext cx="3436545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sz="1600" dirty="0"/>
                <a:t>Learn from </a:t>
              </a:r>
              <a:r>
                <a:rPr lang="en-US" sz="1600" dirty="0">
                  <a:solidFill>
                    <a:srgbClr val="EE0000"/>
                  </a:solidFill>
                </a:rPr>
                <a:t>artist-created quad layouts</a:t>
              </a:r>
              <a:r>
                <a:rPr lang="en-US" sz="1600" dirty="0"/>
                <a:t> to match artists’ preference</a:t>
              </a: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BF0E831B-F4FB-D402-FED5-ADB112FF90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7739" y="1671983"/>
              <a:ext cx="2762014" cy="1258553"/>
            </a:xfrm>
            <a:prstGeom prst="rect">
              <a:avLst/>
            </a:prstGeom>
          </p:spPr>
        </p:pic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2308B546-2849-C7E9-840B-6076453A7A4E}"/>
              </a:ext>
            </a:extLst>
          </p:cNvPr>
          <p:cNvGrpSpPr/>
          <p:nvPr/>
        </p:nvGrpSpPr>
        <p:grpSpPr>
          <a:xfrm>
            <a:off x="8278899" y="1797653"/>
            <a:ext cx="3237241" cy="2830842"/>
            <a:chOff x="8278899" y="1797653"/>
            <a:chExt cx="3237241" cy="283084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AEDA611-7398-42C6-0255-1DD1CAA5EB9D}"/>
                </a:ext>
              </a:extLst>
            </p:cNvPr>
            <p:cNvSpPr txBox="1"/>
            <p:nvPr/>
          </p:nvSpPr>
          <p:spPr>
            <a:xfrm>
              <a:off x="8609163" y="3096413"/>
              <a:ext cx="252466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en-US" b="1" dirty="0"/>
                <a:t>Generative Perspective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8AEBE03-C080-85B6-D7C6-353CCA228A05}"/>
                </a:ext>
              </a:extLst>
            </p:cNvPr>
            <p:cNvSpPr txBox="1"/>
            <p:nvPr/>
          </p:nvSpPr>
          <p:spPr>
            <a:xfrm>
              <a:off x="8278899" y="3797498"/>
              <a:ext cx="3237241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lvl="0" algn="ctr">
                <a:defRPr sz="1600"/>
              </a:lvl1pPr>
            </a:lstStyle>
            <a:p>
              <a:r>
                <a:rPr lang="en-US" dirty="0"/>
                <a:t>Diffusion models excel at smooth signals: generate the field first, then read the quad layout out of it.</a:t>
              </a:r>
            </a:p>
          </p:txBody>
        </p:sp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B0FB8272-3B2D-F271-B8A2-1472A1D8691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632537" y="1808877"/>
              <a:ext cx="805872" cy="1162091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944DA763-CB8F-C560-05ED-25538BFA2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41946" y="1797653"/>
              <a:ext cx="805873" cy="1166074"/>
            </a:xfrm>
            <a:prstGeom prst="rect">
              <a:avLst/>
            </a:prstGeom>
          </p:spPr>
        </p:pic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44A4B052-564C-ADC6-CAE0-4A7AA040597F}"/>
                </a:ext>
              </a:extLst>
            </p:cNvPr>
            <p:cNvCxnSpPr>
              <a:cxnSpLocks/>
            </p:cNvCxnSpPr>
            <p:nvPr/>
          </p:nvCxnSpPr>
          <p:spPr>
            <a:xfrm>
              <a:off x="9447819" y="2380690"/>
              <a:ext cx="27990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34EDA309-C299-DF2D-EF71-78FB932EF086}"/>
                </a:ext>
              </a:extLst>
            </p:cNvPr>
            <p:cNvCxnSpPr>
              <a:cxnSpLocks/>
            </p:cNvCxnSpPr>
            <p:nvPr/>
          </p:nvCxnSpPr>
          <p:spPr>
            <a:xfrm>
              <a:off x="10252016" y="2380690"/>
              <a:ext cx="27990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F703E948-0013-8456-3971-A6DA254DDC9C}"/>
                </a:ext>
              </a:extLst>
            </p:cNvPr>
            <p:cNvCxnSpPr>
              <a:cxnSpLocks/>
            </p:cNvCxnSpPr>
            <p:nvPr/>
          </p:nvCxnSpPr>
          <p:spPr>
            <a:xfrm>
              <a:off x="9849918" y="2380690"/>
              <a:ext cx="27990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1701CBB-A6B2-2CC5-8CFD-F8285E9A15C8}"/>
                </a:ext>
              </a:extLst>
            </p:cNvPr>
            <p:cNvSpPr txBox="1"/>
            <p:nvPr/>
          </p:nvSpPr>
          <p:spPr>
            <a:xfrm>
              <a:off x="9804323" y="2035474"/>
              <a:ext cx="581249" cy="313034"/>
            </a:xfrm>
            <a:prstGeom prst="rect">
              <a:avLst/>
            </a:prstGeom>
            <a:noFill/>
          </p:spPr>
          <p:txBody>
            <a:bodyPr wrap="none" lIns="0" rtlCol="0">
              <a:spAutoFit/>
            </a:bodyPr>
            <a:lstStyle/>
            <a:p>
              <a:pPr algn="l">
                <a:lnSpc>
                  <a:spcPct val="130000"/>
                </a:lnSpc>
                <a:spcAft>
                  <a:spcPts val="600"/>
                </a:spcAft>
                <a:buClr>
                  <a:schemeClr val="tx2"/>
                </a:buClr>
              </a:pPr>
              <a:r>
                <a:rPr lang="en-US" sz="1200" i="1" dirty="0">
                  <a:solidFill>
                    <a:schemeClr val="bg2">
                      <a:lumMod val="75000"/>
                    </a:schemeClr>
                  </a:solidFill>
                </a:rPr>
                <a:t>denoise</a:t>
              </a:r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DBE5833C-004F-503F-668D-8E42871633F7}"/>
              </a:ext>
            </a:extLst>
          </p:cNvPr>
          <p:cNvGrpSpPr/>
          <p:nvPr/>
        </p:nvGrpSpPr>
        <p:grpSpPr>
          <a:xfrm>
            <a:off x="4086461" y="1828262"/>
            <a:ext cx="3855592" cy="2800232"/>
            <a:chOff x="4086461" y="1828262"/>
            <a:chExt cx="3855592" cy="28002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F833505-FBCC-5B7D-5AA6-4A1FB6653C89}"/>
                </a:ext>
              </a:extLst>
            </p:cNvPr>
            <p:cNvSpPr txBox="1"/>
            <p:nvPr/>
          </p:nvSpPr>
          <p:spPr>
            <a:xfrm>
              <a:off x="4440144" y="3096413"/>
              <a:ext cx="292147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en-US" b="1" dirty="0"/>
                <a:t>Representation Perspective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3E6DF0D-47EE-0F99-A960-857367C01221}"/>
                </a:ext>
              </a:extLst>
            </p:cNvPr>
            <p:cNvSpPr txBox="1"/>
            <p:nvPr/>
          </p:nvSpPr>
          <p:spPr>
            <a:xfrm>
              <a:off x="4086461" y="3797497"/>
              <a:ext cx="3855592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lvl="0" algn="ctr">
                <a:defRPr sz="1600"/>
              </a:lvl1pPr>
            </a:lstStyle>
            <a:p>
              <a:r>
                <a:rPr lang="en-US" dirty="0"/>
                <a:t>Treat layout generation as </a:t>
              </a:r>
              <a:r>
                <a:rPr lang="en-US" dirty="0">
                  <a:solidFill>
                    <a:srgbClr val="EE0000"/>
                  </a:solidFill>
                </a:rPr>
                <a:t>continuous field </a:t>
              </a:r>
              <a:r>
                <a:rPr lang="en-US" dirty="0"/>
                <a:t>synthesis,  NOT next token (vertex/face) prediction.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7D5B8E2-FA20-E9E0-3784-4061CEF43958}"/>
                </a:ext>
              </a:extLst>
            </p:cNvPr>
            <p:cNvSpPr/>
            <p:nvPr/>
          </p:nvSpPr>
          <p:spPr>
            <a:xfrm>
              <a:off x="5151840" y="1858421"/>
              <a:ext cx="70180" cy="7018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tx2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23F89A53-C11A-6CFA-70B0-824FA1A1F9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10300" y="2285385"/>
              <a:ext cx="276629" cy="125142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E4F8617-90C1-ACFC-197E-6A08DAC141C6}"/>
                </a:ext>
              </a:extLst>
            </p:cNvPr>
            <p:cNvSpPr/>
            <p:nvPr/>
          </p:nvSpPr>
          <p:spPr>
            <a:xfrm>
              <a:off x="4756607" y="2437785"/>
              <a:ext cx="459862" cy="294192"/>
            </a:xfrm>
            <a:custGeom>
              <a:avLst/>
              <a:gdLst>
                <a:gd name="csX0" fmla="*/ 161027 w 713117"/>
                <a:gd name="csY0" fmla="*/ 92015 h 431320"/>
                <a:gd name="csX1" fmla="*/ 0 w 713117"/>
                <a:gd name="csY1" fmla="*/ 431320 h 431320"/>
                <a:gd name="csX2" fmla="*/ 713117 w 713117"/>
                <a:gd name="csY2" fmla="*/ 368060 h 431320"/>
                <a:gd name="csX3" fmla="*/ 638355 w 713117"/>
                <a:gd name="csY3" fmla="*/ 0 h 431320"/>
                <a:gd name="csX4" fmla="*/ 161027 w 713117"/>
                <a:gd name="csY4" fmla="*/ 92015 h 4313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713117" h="431320">
                  <a:moveTo>
                    <a:pt x="161027" y="92015"/>
                  </a:moveTo>
                  <a:lnTo>
                    <a:pt x="0" y="431320"/>
                  </a:lnTo>
                  <a:lnTo>
                    <a:pt x="713117" y="368060"/>
                  </a:lnTo>
                  <a:lnTo>
                    <a:pt x="638355" y="0"/>
                  </a:lnTo>
                  <a:lnTo>
                    <a:pt x="161027" y="92015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Arrow: Right 33">
              <a:extLst>
                <a:ext uri="{FF2B5EF4-FFF2-40B4-BE49-F238E27FC236}">
                  <a16:creationId xmlns:a16="http://schemas.microsoft.com/office/drawing/2014/main" id="{261F4C84-AA2A-F6DF-D608-B0E97C0C9C1D}"/>
                </a:ext>
              </a:extLst>
            </p:cNvPr>
            <p:cNvSpPr/>
            <p:nvPr/>
          </p:nvSpPr>
          <p:spPr>
            <a:xfrm>
              <a:off x="5791200" y="2301259"/>
              <a:ext cx="647700" cy="216098"/>
            </a:xfrm>
            <a:prstGeom prst="rightArrow">
              <a:avLst/>
            </a:prstGeom>
            <a:ln/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75767ED4-AF66-D5C2-0C57-BD796498692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686612" y="1828262"/>
              <a:ext cx="805872" cy="1162091"/>
            </a:xfrm>
            <a:prstGeom prst="rect">
              <a:avLst/>
            </a:prstGeom>
          </p:spPr>
        </p:pic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3C339182-D685-E545-C8C3-30FEEE6F3ADA}"/>
                </a:ext>
              </a:extLst>
            </p:cNvPr>
            <p:cNvCxnSpPr>
              <a:cxnSpLocks/>
            </p:cNvCxnSpPr>
            <p:nvPr/>
          </p:nvCxnSpPr>
          <p:spPr>
            <a:xfrm>
              <a:off x="5257800" y="2226733"/>
              <a:ext cx="81529" cy="211052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6AB44D9D-331E-E235-880A-55B967EAD4BD}"/>
                </a:ext>
              </a:extLst>
            </p:cNvPr>
            <p:cNvCxnSpPr>
              <a:cxnSpLocks/>
            </p:cNvCxnSpPr>
            <p:nvPr/>
          </p:nvCxnSpPr>
          <p:spPr>
            <a:xfrm>
              <a:off x="5048065" y="2169291"/>
              <a:ext cx="379068" cy="36522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F56CBCA4-73DF-411C-5141-F9AF3A695CB1}"/>
                </a:ext>
              </a:extLst>
            </p:cNvPr>
            <p:cNvSpPr/>
            <p:nvPr/>
          </p:nvSpPr>
          <p:spPr>
            <a:xfrm>
              <a:off x="5437043" y="1850491"/>
              <a:ext cx="70180" cy="7018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tx2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CB99F456-B3AE-9A9A-CFAD-2D676D37D0AC}"/>
                </a:ext>
              </a:extLst>
            </p:cNvPr>
            <p:cNvSpPr/>
            <p:nvPr/>
          </p:nvSpPr>
          <p:spPr>
            <a:xfrm>
              <a:off x="5304240" y="2010821"/>
              <a:ext cx="70180" cy="7018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tx2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42B2A314-E40A-980E-44C0-41958CB4FDB0}"/>
                </a:ext>
              </a:extLst>
            </p:cNvPr>
            <p:cNvSpPr/>
            <p:nvPr/>
          </p:nvSpPr>
          <p:spPr>
            <a:xfrm>
              <a:off x="5093852" y="1995281"/>
              <a:ext cx="70180" cy="7018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tx2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FB55028-BA7A-4242-8BAB-CF8AF2C1E75E}"/>
                </a:ext>
              </a:extLst>
            </p:cNvPr>
            <p:cNvSpPr/>
            <p:nvPr/>
          </p:nvSpPr>
          <p:spPr>
            <a:xfrm>
              <a:off x="5267362" y="2437525"/>
              <a:ext cx="379069" cy="329574"/>
            </a:xfrm>
            <a:custGeom>
              <a:avLst/>
              <a:gdLst>
                <a:gd name="csX0" fmla="*/ 161027 w 713117"/>
                <a:gd name="csY0" fmla="*/ 92015 h 431320"/>
                <a:gd name="csX1" fmla="*/ 0 w 713117"/>
                <a:gd name="csY1" fmla="*/ 431320 h 431320"/>
                <a:gd name="csX2" fmla="*/ 713117 w 713117"/>
                <a:gd name="csY2" fmla="*/ 368060 h 431320"/>
                <a:gd name="csX3" fmla="*/ 638355 w 713117"/>
                <a:gd name="csY3" fmla="*/ 0 h 431320"/>
                <a:gd name="csX4" fmla="*/ 161027 w 713117"/>
                <a:gd name="csY4" fmla="*/ 92015 h 431320"/>
                <a:gd name="csX0" fmla="*/ 313427 w 713117"/>
                <a:gd name="csY0" fmla="*/ 0 h 542505"/>
                <a:gd name="csX1" fmla="*/ 0 w 713117"/>
                <a:gd name="csY1" fmla="*/ 542505 h 542505"/>
                <a:gd name="csX2" fmla="*/ 713117 w 713117"/>
                <a:gd name="csY2" fmla="*/ 479245 h 542505"/>
                <a:gd name="csX3" fmla="*/ 638355 w 713117"/>
                <a:gd name="csY3" fmla="*/ 111185 h 542505"/>
                <a:gd name="csX4" fmla="*/ 313427 w 713117"/>
                <a:gd name="csY4" fmla="*/ 0 h 5425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713117" h="542505">
                  <a:moveTo>
                    <a:pt x="313427" y="0"/>
                  </a:moveTo>
                  <a:lnTo>
                    <a:pt x="0" y="542505"/>
                  </a:lnTo>
                  <a:lnTo>
                    <a:pt x="713117" y="479245"/>
                  </a:lnTo>
                  <a:lnTo>
                    <a:pt x="638355" y="111185"/>
                  </a:lnTo>
                  <a:lnTo>
                    <a:pt x="313427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3122446-5563-DE89-EF77-C8272B6E3D70}"/>
                </a:ext>
              </a:extLst>
            </p:cNvPr>
            <p:cNvSpPr/>
            <p:nvPr/>
          </p:nvSpPr>
          <p:spPr>
            <a:xfrm>
              <a:off x="4785491" y="2748796"/>
              <a:ext cx="491490" cy="260326"/>
            </a:xfrm>
            <a:custGeom>
              <a:avLst/>
              <a:gdLst>
                <a:gd name="csX0" fmla="*/ 161027 w 713117"/>
                <a:gd name="csY0" fmla="*/ 92015 h 431320"/>
                <a:gd name="csX1" fmla="*/ 0 w 713117"/>
                <a:gd name="csY1" fmla="*/ 431320 h 431320"/>
                <a:gd name="csX2" fmla="*/ 713117 w 713117"/>
                <a:gd name="csY2" fmla="*/ 368060 h 431320"/>
                <a:gd name="csX3" fmla="*/ 638355 w 713117"/>
                <a:gd name="csY3" fmla="*/ 0 h 431320"/>
                <a:gd name="csX4" fmla="*/ 161027 w 713117"/>
                <a:gd name="csY4" fmla="*/ 92015 h 431320"/>
                <a:gd name="csX0" fmla="*/ 161027 w 638355"/>
                <a:gd name="csY0" fmla="*/ 92015 h 431320"/>
                <a:gd name="csX1" fmla="*/ 0 w 638355"/>
                <a:gd name="csY1" fmla="*/ 431320 h 431320"/>
                <a:gd name="csX2" fmla="*/ 549000 w 638355"/>
                <a:gd name="csY2" fmla="*/ 312201 h 431320"/>
                <a:gd name="csX3" fmla="*/ 638355 w 638355"/>
                <a:gd name="csY3" fmla="*/ 0 h 431320"/>
                <a:gd name="csX4" fmla="*/ 161027 w 638355"/>
                <a:gd name="csY4" fmla="*/ 92015 h 431320"/>
                <a:gd name="csX0" fmla="*/ 161027 w 548999"/>
                <a:gd name="csY0" fmla="*/ 42363 h 381668"/>
                <a:gd name="csX1" fmla="*/ 0 w 548999"/>
                <a:gd name="csY1" fmla="*/ 381668 h 381668"/>
                <a:gd name="csX2" fmla="*/ 549000 w 548999"/>
                <a:gd name="csY2" fmla="*/ 262549 h 381668"/>
                <a:gd name="csX3" fmla="*/ 296991 w 548999"/>
                <a:gd name="csY3" fmla="*/ 0 h 381668"/>
                <a:gd name="csX4" fmla="*/ 161027 w 548999"/>
                <a:gd name="csY4" fmla="*/ 42363 h 381668"/>
                <a:gd name="csX0" fmla="*/ 0 w 762162"/>
                <a:gd name="csY0" fmla="*/ 129256 h 381668"/>
                <a:gd name="csX1" fmla="*/ 213162 w 762162"/>
                <a:gd name="csY1" fmla="*/ 381668 h 381668"/>
                <a:gd name="csX2" fmla="*/ 762162 w 762162"/>
                <a:gd name="csY2" fmla="*/ 262549 h 381668"/>
                <a:gd name="csX3" fmla="*/ 510153 w 762162"/>
                <a:gd name="csY3" fmla="*/ 0 h 381668"/>
                <a:gd name="csX4" fmla="*/ 0 w 762162"/>
                <a:gd name="csY4" fmla="*/ 129256 h 3816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762162" h="381668">
                  <a:moveTo>
                    <a:pt x="0" y="129256"/>
                  </a:moveTo>
                  <a:lnTo>
                    <a:pt x="213162" y="381668"/>
                  </a:lnTo>
                  <a:lnTo>
                    <a:pt x="762162" y="262549"/>
                  </a:lnTo>
                  <a:lnTo>
                    <a:pt x="510153" y="0"/>
                  </a:lnTo>
                  <a:lnTo>
                    <a:pt x="0" y="12925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8943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E0486B-0E7E-0473-E404-48EACA982D3E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b="1" dirty="0"/>
              <a:t>Chart Distance Field</a:t>
            </a:r>
            <a:r>
              <a:rPr lang="en-US" dirty="0"/>
              <a:t>:   </a:t>
            </a:r>
            <a:r>
              <a:rPr lang="en-US" dirty="0">
                <a:solidFill>
                  <a:schemeClr val="accent5"/>
                </a:solidFill>
              </a:rPr>
              <a:t>Representing Quad Layouts as Continuous Scale Fields over Surfaces</a:t>
            </a:r>
            <a:r>
              <a:rPr lang="en-US" dirty="0"/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862F254-6231-6248-F5B1-2BD6EBF98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Representation:  Chart Distance Fields (CDF)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742C06-95F8-ECE2-AC40-227C374D6CB3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12274" y="6358370"/>
            <a:ext cx="4114800" cy="308610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2026 SIGGRAPH.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9AFE84-E3FD-1B37-AC64-3BCADE3A74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424D3E-E720-AF46-A7EB-A9B428C5A8BA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F3081F6-12B9-4FA5-B663-6891102BD2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7522" y="2690853"/>
            <a:ext cx="1323975" cy="1905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380095F3-CBE4-43A9-77FD-8B5BA9322D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21363" y="2690853"/>
            <a:ext cx="1323975" cy="1905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630368C7-8ED4-E801-A849-FF762ED815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86706" y="2695616"/>
            <a:ext cx="1314450" cy="1895475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C2E2F3FA-A127-7509-3C69-DCEB37AA428C}"/>
              </a:ext>
            </a:extLst>
          </p:cNvPr>
          <p:cNvGrpSpPr/>
          <p:nvPr/>
        </p:nvGrpSpPr>
        <p:grpSpPr>
          <a:xfrm>
            <a:off x="4345204" y="2690853"/>
            <a:ext cx="1323975" cy="1905000"/>
            <a:chOff x="4149328" y="2697480"/>
            <a:chExt cx="1323975" cy="1905000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91B96B3-9E17-2196-C3E7-B4D08632BCE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149328" y="2697480"/>
              <a:ext cx="1323975" cy="1905000"/>
            </a:xfrm>
            <a:prstGeom prst="rect">
              <a:avLst/>
            </a:prstGeom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CFC5156-6C1B-B422-9371-B52575406BBE}"/>
                </a:ext>
              </a:extLst>
            </p:cNvPr>
            <p:cNvSpPr/>
            <p:nvPr/>
          </p:nvSpPr>
          <p:spPr>
            <a:xfrm>
              <a:off x="4510617" y="4091517"/>
              <a:ext cx="196850" cy="57150"/>
            </a:xfrm>
            <a:custGeom>
              <a:avLst/>
              <a:gdLst>
                <a:gd name="csX0" fmla="*/ 0 w 196850"/>
                <a:gd name="csY0" fmla="*/ 0 h 57150"/>
                <a:gd name="csX1" fmla="*/ 99483 w 196850"/>
                <a:gd name="csY1" fmla="*/ 44450 h 57150"/>
                <a:gd name="csX2" fmla="*/ 196850 w 196850"/>
                <a:gd name="csY2" fmla="*/ 57150 h 571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96850" h="57150">
                  <a:moveTo>
                    <a:pt x="0" y="0"/>
                  </a:moveTo>
                  <a:cubicBezTo>
                    <a:pt x="33337" y="17462"/>
                    <a:pt x="66675" y="34925"/>
                    <a:pt x="99483" y="44450"/>
                  </a:cubicBezTo>
                  <a:cubicBezTo>
                    <a:pt x="132291" y="53975"/>
                    <a:pt x="164570" y="55562"/>
                    <a:pt x="196850" y="57150"/>
                  </a:cubicBezTo>
                </a:path>
              </a:pathLst>
            </a:custGeom>
            <a:noFill/>
            <a:ln w="6350">
              <a:solidFill>
                <a:schemeClr val="tx2"/>
              </a:solidFill>
              <a:headEnd type="none" w="med" len="med"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F48F52C-2751-3105-64EF-46561FB02CD1}"/>
                </a:ext>
              </a:extLst>
            </p:cNvPr>
            <p:cNvSpPr/>
            <p:nvPr/>
          </p:nvSpPr>
          <p:spPr>
            <a:xfrm>
              <a:off x="4506383" y="3826933"/>
              <a:ext cx="76200" cy="268817"/>
            </a:xfrm>
            <a:custGeom>
              <a:avLst/>
              <a:gdLst>
                <a:gd name="csX0" fmla="*/ 0 w 76200"/>
                <a:gd name="csY0" fmla="*/ 268817 h 268817"/>
                <a:gd name="csX1" fmla="*/ 12700 w 76200"/>
                <a:gd name="csY1" fmla="*/ 131234 h 268817"/>
                <a:gd name="csX2" fmla="*/ 76200 w 76200"/>
                <a:gd name="csY2" fmla="*/ 0 h 2688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76200" h="268817">
                  <a:moveTo>
                    <a:pt x="0" y="268817"/>
                  </a:moveTo>
                  <a:cubicBezTo>
                    <a:pt x="0" y="222427"/>
                    <a:pt x="0" y="176037"/>
                    <a:pt x="12700" y="131234"/>
                  </a:cubicBezTo>
                  <a:cubicBezTo>
                    <a:pt x="25400" y="86431"/>
                    <a:pt x="50800" y="43215"/>
                    <a:pt x="76200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53E43E9-6C16-92AC-E16C-7348B4F0BA93}"/>
                </a:ext>
              </a:extLst>
            </p:cNvPr>
            <p:cNvSpPr/>
            <p:nvPr/>
          </p:nvSpPr>
          <p:spPr>
            <a:xfrm>
              <a:off x="4484053" y="4066540"/>
              <a:ext cx="45720" cy="45720"/>
            </a:xfrm>
            <a:prstGeom prst="ellipse">
              <a:avLst/>
            </a:prstGeom>
            <a:solidFill>
              <a:srgbClr val="EE0000"/>
            </a:solidFill>
            <a:ln w="6350">
              <a:solidFill>
                <a:schemeClr val="tx2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D218F614-2602-7744-4CC7-87E276C208EC}"/>
                    </a:ext>
                  </a:extLst>
                </p:cNvPr>
                <p:cNvSpPr txBox="1"/>
                <p:nvPr/>
              </p:nvSpPr>
              <p:spPr>
                <a:xfrm>
                  <a:off x="4669395" y="4029844"/>
                  <a:ext cx="214161" cy="409343"/>
                </a:xfrm>
                <a:prstGeom prst="rect">
                  <a:avLst/>
                </a:prstGeom>
                <a:noFill/>
              </p:spPr>
              <p:txBody>
                <a:bodyPr wrap="none" lIns="0" rtlCol="0">
                  <a:spAutoFit/>
                </a:bodyPr>
                <a:lstStyle/>
                <a:p>
                  <a:pPr algn="l">
                    <a:lnSpc>
                      <a:spcPct val="130000"/>
                    </a:lnSpc>
                    <a:spcAft>
                      <a:spcPts val="600"/>
                    </a:spcAft>
                    <a:buClr>
                      <a:schemeClr val="tx2"/>
                    </a:buClr>
                  </a:pPr>
                  <a14:m>
                    <m:oMathPara xmlns:m="http://schemas.openxmlformats.org/officeDocument/2006/math">
                      <m:oMath>
                        <m:r>
                          <a:rPr lang="en-US" sz="12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en-US" sz="1200" b="1" dirty="0">
                    <a:solidFill>
                      <a:schemeClr val="accent5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D218F614-2602-7744-4CC7-87E276C208E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69395" y="4029844"/>
                  <a:ext cx="214161" cy="409343"/>
                </a:xfrm>
                <a:prstGeom prst="rect">
                  <a:avLst/>
                </a:prstGeom>
                <a:blipFill>
                  <a:blip r:embed="rId6"/>
                  <a:stretch>
                    <a:fillRect l="-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8BD74BF9-ED59-3D2C-8151-778A173E79DF}"/>
                    </a:ext>
                  </a:extLst>
                </p:cNvPr>
                <p:cNvSpPr txBox="1"/>
                <p:nvPr/>
              </p:nvSpPr>
              <p:spPr>
                <a:xfrm>
                  <a:off x="4475959" y="3596602"/>
                  <a:ext cx="215187" cy="409343"/>
                </a:xfrm>
                <a:prstGeom prst="rect">
                  <a:avLst/>
                </a:prstGeom>
                <a:noFill/>
              </p:spPr>
              <p:txBody>
                <a:bodyPr wrap="none" lIns="0" rtlCol="0">
                  <a:spAutoFit/>
                </a:bodyPr>
                <a:lstStyle/>
                <a:p>
                  <a:pPr algn="l">
                    <a:lnSpc>
                      <a:spcPct val="130000"/>
                    </a:lnSpc>
                    <a:spcAft>
                      <a:spcPts val="600"/>
                    </a:spcAft>
                    <a:buClr>
                      <a:schemeClr val="tx2"/>
                    </a:buClr>
                  </a:pPr>
                  <a14:m>
                    <m:oMathPara xmlns:m="http://schemas.openxmlformats.org/officeDocument/2006/math">
                      <m:oMath>
                        <m:r>
                          <a:rPr lang="en-US" sz="1200" b="0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dirty="0">
                    <a:solidFill>
                      <a:schemeClr val="accent5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8BD74BF9-ED59-3D2C-8151-778A173E79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75959" y="3596602"/>
                  <a:ext cx="215187" cy="409343"/>
                </a:xfrm>
                <a:prstGeom prst="rect">
                  <a:avLst/>
                </a:prstGeom>
                <a:blipFill>
                  <a:blip r:embed="rId7"/>
                  <a:stretch>
                    <a:fillRect l="-1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261" name="Group 7260">
            <a:extLst>
              <a:ext uri="{FF2B5EF4-FFF2-40B4-BE49-F238E27FC236}">
                <a16:creationId xmlns:a16="http://schemas.microsoft.com/office/drawing/2014/main" id="{8A277185-7181-5E13-8BDA-407EC0643E2C}"/>
              </a:ext>
            </a:extLst>
          </p:cNvPr>
          <p:cNvGrpSpPr/>
          <p:nvPr/>
        </p:nvGrpSpPr>
        <p:grpSpPr>
          <a:xfrm>
            <a:off x="6269045" y="2693075"/>
            <a:ext cx="1317795" cy="1900556"/>
            <a:chOff x="6055459" y="2701924"/>
            <a:chExt cx="1317795" cy="1900556"/>
          </a:xfrm>
        </p:grpSpPr>
        <p:pic>
          <p:nvPicPr>
            <p:cNvPr id="7229" name="Graphic 7228">
              <a:extLst>
                <a:ext uri="{FF2B5EF4-FFF2-40B4-BE49-F238E27FC236}">
                  <a16:creationId xmlns:a16="http://schemas.microsoft.com/office/drawing/2014/main" id="{C5A22FF6-BDB1-EC4B-63C9-3FDBE2C3D74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055459" y="3469005"/>
              <a:ext cx="657225" cy="1133475"/>
            </a:xfrm>
            <a:prstGeom prst="rect">
              <a:avLst/>
            </a:prstGeom>
          </p:spPr>
        </p:pic>
        <p:grpSp>
          <p:nvGrpSpPr>
            <p:cNvPr id="7233" name="Graphic 7230">
              <a:extLst>
                <a:ext uri="{FF2B5EF4-FFF2-40B4-BE49-F238E27FC236}">
                  <a16:creationId xmlns:a16="http://schemas.microsoft.com/office/drawing/2014/main" id="{F008DF8C-93BF-564A-FC77-67F690801DE7}"/>
                </a:ext>
              </a:extLst>
            </p:cNvPr>
            <p:cNvGrpSpPr/>
            <p:nvPr/>
          </p:nvGrpSpPr>
          <p:grpSpPr>
            <a:xfrm>
              <a:off x="6277511" y="2701924"/>
              <a:ext cx="1095743" cy="1893978"/>
              <a:chOff x="6277511" y="2701924"/>
              <a:chExt cx="1095743" cy="1893978"/>
            </a:xfrm>
          </p:grpSpPr>
          <p:sp>
            <p:nvSpPr>
              <p:cNvPr id="7234" name="Freeform: Shape 7233">
                <a:extLst>
                  <a:ext uri="{FF2B5EF4-FFF2-40B4-BE49-F238E27FC236}">
                    <a16:creationId xmlns:a16="http://schemas.microsoft.com/office/drawing/2014/main" id="{73696E99-012A-1A3D-7DD1-53CFA2BE801D}"/>
                  </a:ext>
                </a:extLst>
              </p:cNvPr>
              <p:cNvSpPr/>
              <p:nvPr/>
            </p:nvSpPr>
            <p:spPr>
              <a:xfrm rot="-5400000">
                <a:off x="6782162" y="3244605"/>
                <a:ext cx="441524" cy="291483"/>
              </a:xfrm>
              <a:custGeom>
                <a:avLst/>
                <a:gdLst>
                  <a:gd name="csX0" fmla="*/ 254029 w 441524"/>
                  <a:gd name="csY0" fmla="*/ -177 h 291483"/>
                  <a:gd name="csX1" fmla="*/ 441306 w 441524"/>
                  <a:gd name="csY1" fmla="*/ 161607 h 291483"/>
                  <a:gd name="csX2" fmla="*/ 148686 w 441524"/>
                  <a:gd name="csY2" fmla="*/ 291306 h 291483"/>
                  <a:gd name="csX3" fmla="*/ -219 w 441524"/>
                  <a:gd name="csY3" fmla="*/ 120659 h 2914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441524" h="291483">
                    <a:moveTo>
                      <a:pt x="254029" y="-177"/>
                    </a:moveTo>
                    <a:lnTo>
                      <a:pt x="441306" y="161607"/>
                    </a:lnTo>
                    <a:lnTo>
                      <a:pt x="148686" y="291306"/>
                    </a:lnTo>
                    <a:lnTo>
                      <a:pt x="-219" y="120659"/>
                    </a:lnTo>
                    <a:close/>
                  </a:path>
                </a:pathLst>
              </a:custGeom>
              <a:solidFill>
                <a:srgbClr val="F2F2F2"/>
              </a:solidFill>
              <a:ln w="5369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35" name="Freeform: Shape 7234">
                <a:extLst>
                  <a:ext uri="{FF2B5EF4-FFF2-40B4-BE49-F238E27FC236}">
                    <a16:creationId xmlns:a16="http://schemas.microsoft.com/office/drawing/2014/main" id="{95197503-8E73-53CA-F6F4-A40B828F6D77}"/>
                  </a:ext>
                </a:extLst>
              </p:cNvPr>
              <p:cNvSpPr/>
              <p:nvPr/>
            </p:nvSpPr>
            <p:spPr>
              <a:xfrm rot="-5400000">
                <a:off x="6900044" y="3540180"/>
                <a:ext cx="432092" cy="276142"/>
              </a:xfrm>
              <a:custGeom>
                <a:avLst/>
                <a:gdLst>
                  <a:gd name="csX0" fmla="*/ 431962 w 432092"/>
                  <a:gd name="csY0" fmla="*/ 170471 h 276142"/>
                  <a:gd name="csX1" fmla="*/ 118281 w 432092"/>
                  <a:gd name="csY1" fmla="*/ 275966 h 276142"/>
                  <a:gd name="csX2" fmla="*/ -131 w 432092"/>
                  <a:gd name="csY2" fmla="*/ 87515 h 276142"/>
                  <a:gd name="csX3" fmla="*/ 283057 w 432092"/>
                  <a:gd name="csY3" fmla="*/ -177 h 2761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432092" h="276142">
                    <a:moveTo>
                      <a:pt x="431962" y="170471"/>
                    </a:moveTo>
                    <a:lnTo>
                      <a:pt x="118281" y="275966"/>
                    </a:lnTo>
                    <a:lnTo>
                      <a:pt x="-131" y="87515"/>
                    </a:lnTo>
                    <a:lnTo>
                      <a:pt x="283057" y="-177"/>
                    </a:lnTo>
                    <a:close/>
                  </a:path>
                </a:pathLst>
              </a:custGeom>
              <a:solidFill>
                <a:srgbClr val="FFB380"/>
              </a:solidFill>
              <a:ln w="5369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36" name="Freeform: Shape 7235">
                <a:extLst>
                  <a:ext uri="{FF2B5EF4-FFF2-40B4-BE49-F238E27FC236}">
                    <a16:creationId xmlns:a16="http://schemas.microsoft.com/office/drawing/2014/main" id="{739342EA-05F8-76B4-305C-2FF9B89CE40C}"/>
                  </a:ext>
                </a:extLst>
              </p:cNvPr>
              <p:cNvSpPr/>
              <p:nvPr/>
            </p:nvSpPr>
            <p:spPr>
              <a:xfrm rot="-5400000">
                <a:off x="6651629" y="3418472"/>
                <a:ext cx="388000" cy="264778"/>
              </a:xfrm>
              <a:custGeom>
                <a:avLst/>
                <a:gdLst>
                  <a:gd name="csX0" fmla="*/ -193 w 388000"/>
                  <a:gd name="csY0" fmla="*/ 111399 h 264778"/>
                  <a:gd name="csX1" fmla="*/ 203145 w 388000"/>
                  <a:gd name="csY1" fmla="*/ -119 h 264778"/>
                  <a:gd name="csX2" fmla="*/ 387808 w 388000"/>
                  <a:gd name="csY2" fmla="*/ 143824 h 264778"/>
                  <a:gd name="csX3" fmla="*/ 133560 w 388000"/>
                  <a:gd name="csY3" fmla="*/ 264660 h 2647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388000" h="264778">
                    <a:moveTo>
                      <a:pt x="-193" y="111399"/>
                    </a:moveTo>
                    <a:lnTo>
                      <a:pt x="203145" y="-119"/>
                    </a:lnTo>
                    <a:lnTo>
                      <a:pt x="387808" y="143824"/>
                    </a:lnTo>
                    <a:lnTo>
                      <a:pt x="133560" y="264660"/>
                    </a:lnTo>
                    <a:close/>
                  </a:path>
                </a:pathLst>
              </a:custGeom>
              <a:solidFill>
                <a:srgbClr val="F2F2F2"/>
              </a:solidFill>
              <a:ln w="5369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37" name="Freeform: Shape 7236">
                <a:extLst>
                  <a:ext uri="{FF2B5EF4-FFF2-40B4-BE49-F238E27FC236}">
                    <a16:creationId xmlns:a16="http://schemas.microsoft.com/office/drawing/2014/main" id="{AB91DD6E-BCF4-FD48-7F7E-F37F969AFC82}"/>
                  </a:ext>
                </a:extLst>
              </p:cNvPr>
              <p:cNvSpPr/>
              <p:nvPr/>
            </p:nvSpPr>
            <p:spPr>
              <a:xfrm rot="-5400000">
                <a:off x="6643050" y="2980944"/>
                <a:ext cx="445198" cy="306635"/>
              </a:xfrm>
              <a:custGeom>
                <a:avLst/>
                <a:gdLst>
                  <a:gd name="csX0" fmla="*/ 444898 w 445198"/>
                  <a:gd name="csY0" fmla="*/ 158661 h 306635"/>
                  <a:gd name="csX1" fmla="*/ 186976 w 445198"/>
                  <a:gd name="csY1" fmla="*/ 306468 h 306635"/>
                  <a:gd name="csX2" fmla="*/ -301 w 445198"/>
                  <a:gd name="csY2" fmla="*/ 144684 h 306635"/>
                  <a:gd name="csX3" fmla="*/ 230500 w 445198"/>
                  <a:gd name="csY3" fmla="*/ -168 h 3066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445198" h="306635">
                    <a:moveTo>
                      <a:pt x="444898" y="158661"/>
                    </a:moveTo>
                    <a:lnTo>
                      <a:pt x="186976" y="306468"/>
                    </a:lnTo>
                    <a:lnTo>
                      <a:pt x="-301" y="144684"/>
                    </a:lnTo>
                    <a:lnTo>
                      <a:pt x="230500" y="-168"/>
                    </a:lnTo>
                    <a:close/>
                  </a:path>
                </a:pathLst>
              </a:custGeom>
              <a:solidFill>
                <a:srgbClr val="F2F2F2"/>
              </a:solidFill>
              <a:ln w="5369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38" name="Freeform: Shape 7237">
                <a:extLst>
                  <a:ext uri="{FF2B5EF4-FFF2-40B4-BE49-F238E27FC236}">
                    <a16:creationId xmlns:a16="http://schemas.microsoft.com/office/drawing/2014/main" id="{C54F7269-3A5F-F222-FF13-420DD4D405B8}"/>
                  </a:ext>
                </a:extLst>
              </p:cNvPr>
              <p:cNvSpPr/>
              <p:nvPr/>
            </p:nvSpPr>
            <p:spPr>
              <a:xfrm rot="-5400000">
                <a:off x="6987508" y="3854088"/>
                <a:ext cx="421334" cy="264929"/>
              </a:xfrm>
              <a:custGeom>
                <a:avLst/>
                <a:gdLst>
                  <a:gd name="csX0" fmla="*/ 302882 w 421334"/>
                  <a:gd name="csY0" fmla="*/ -166 h 264929"/>
                  <a:gd name="csX1" fmla="*/ 421294 w 421334"/>
                  <a:gd name="csY1" fmla="*/ 188285 h 264929"/>
                  <a:gd name="csX2" fmla="*/ 101098 w 421334"/>
                  <a:gd name="csY2" fmla="*/ 264764 h 264929"/>
                  <a:gd name="csX3" fmla="*/ -41 w 421334"/>
                  <a:gd name="csY3" fmla="*/ 61995 h 26492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421334" h="264929">
                    <a:moveTo>
                      <a:pt x="302882" y="-166"/>
                    </a:moveTo>
                    <a:lnTo>
                      <a:pt x="421294" y="188285"/>
                    </a:lnTo>
                    <a:lnTo>
                      <a:pt x="101098" y="264764"/>
                    </a:lnTo>
                    <a:lnTo>
                      <a:pt x="-41" y="61995"/>
                    </a:lnTo>
                    <a:close/>
                  </a:path>
                </a:pathLst>
              </a:custGeom>
              <a:solidFill>
                <a:srgbClr val="FFB380"/>
              </a:solidFill>
              <a:ln w="5369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39" name="Freeform: Shape 7238">
                <a:extLst>
                  <a:ext uri="{FF2B5EF4-FFF2-40B4-BE49-F238E27FC236}">
                    <a16:creationId xmlns:a16="http://schemas.microsoft.com/office/drawing/2014/main" id="{AC480AD3-9E9F-7F9B-9C17-9A10A70F4A0D}"/>
                  </a:ext>
                </a:extLst>
              </p:cNvPr>
              <p:cNvSpPr/>
              <p:nvPr/>
            </p:nvSpPr>
            <p:spPr>
              <a:xfrm rot="-5400000">
                <a:off x="6755438" y="3680429"/>
                <a:ext cx="379591" cy="240952"/>
              </a:xfrm>
              <a:custGeom>
                <a:avLst/>
                <a:gdLst>
                  <a:gd name="csX0" fmla="*/ 96287 w 379591"/>
                  <a:gd name="csY0" fmla="*/ 240833 h 240952"/>
                  <a:gd name="csX1" fmla="*/ -116 w 379591"/>
                  <a:gd name="csY1" fmla="*/ 62610 h 240952"/>
                  <a:gd name="csX2" fmla="*/ 245722 w 379591"/>
                  <a:gd name="csY2" fmla="*/ -119 h 240952"/>
                  <a:gd name="csX3" fmla="*/ 379475 w 379591"/>
                  <a:gd name="csY3" fmla="*/ 153142 h 2409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379591" h="240952">
                    <a:moveTo>
                      <a:pt x="96287" y="240833"/>
                    </a:moveTo>
                    <a:lnTo>
                      <a:pt x="-116" y="62610"/>
                    </a:lnTo>
                    <a:lnTo>
                      <a:pt x="245722" y="-119"/>
                    </a:lnTo>
                    <a:lnTo>
                      <a:pt x="379475" y="153142"/>
                    </a:lnTo>
                    <a:close/>
                  </a:path>
                </a:pathLst>
              </a:custGeom>
              <a:solidFill>
                <a:srgbClr val="FFB380"/>
              </a:solidFill>
              <a:ln w="5369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40" name="Freeform: Shape 7239">
                <a:extLst>
                  <a:ext uri="{FF2B5EF4-FFF2-40B4-BE49-F238E27FC236}">
                    <a16:creationId xmlns:a16="http://schemas.microsoft.com/office/drawing/2014/main" id="{FFD9E70A-7CB4-167C-21EF-53426AA94F39}"/>
                  </a:ext>
                </a:extLst>
              </p:cNvPr>
              <p:cNvSpPr/>
              <p:nvPr/>
            </p:nvSpPr>
            <p:spPr>
              <a:xfrm rot="-5400000">
                <a:off x="6505092" y="3189434"/>
                <a:ext cx="415463" cy="288718"/>
              </a:xfrm>
              <a:custGeom>
                <a:avLst/>
                <a:gdLst>
                  <a:gd name="csX0" fmla="*/ 184399 w 415463"/>
                  <a:gd name="csY0" fmla="*/ 288612 h 288718"/>
                  <a:gd name="csX1" fmla="*/ -264 w 415463"/>
                  <a:gd name="csY1" fmla="*/ 144669 h 288718"/>
                  <a:gd name="csX2" fmla="*/ 182959 w 415463"/>
                  <a:gd name="csY2" fmla="*/ -106 h 288718"/>
                  <a:gd name="csX3" fmla="*/ 415199 w 415463"/>
                  <a:gd name="csY3" fmla="*/ 143760 h 2887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415463" h="288718">
                    <a:moveTo>
                      <a:pt x="184399" y="288612"/>
                    </a:moveTo>
                    <a:lnTo>
                      <a:pt x="-264" y="144669"/>
                    </a:lnTo>
                    <a:lnTo>
                      <a:pt x="182959" y="-106"/>
                    </a:lnTo>
                    <a:lnTo>
                      <a:pt x="415199" y="143760"/>
                    </a:lnTo>
                    <a:close/>
                  </a:path>
                </a:pathLst>
              </a:custGeom>
              <a:solidFill>
                <a:srgbClr val="F2F2F2"/>
              </a:solidFill>
              <a:ln w="5369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41" name="Freeform: Shape 7240">
                <a:extLst>
                  <a:ext uri="{FF2B5EF4-FFF2-40B4-BE49-F238E27FC236}">
                    <a16:creationId xmlns:a16="http://schemas.microsoft.com/office/drawing/2014/main" id="{8C56AF7F-AE48-60A9-1924-9FB4EFACA0B8}"/>
                  </a:ext>
                </a:extLst>
              </p:cNvPr>
              <p:cNvSpPr/>
              <p:nvPr/>
            </p:nvSpPr>
            <p:spPr>
              <a:xfrm rot="-5400000">
                <a:off x="6563692" y="3580502"/>
                <a:ext cx="300044" cy="222087"/>
              </a:xfrm>
              <a:custGeom>
                <a:avLst/>
                <a:gdLst>
                  <a:gd name="csX0" fmla="*/ 95439 w 300044"/>
                  <a:gd name="csY0" fmla="*/ -69 h 222087"/>
                  <a:gd name="csX1" fmla="*/ 299875 w 300044"/>
                  <a:gd name="csY1" fmla="*/ 110502 h 222087"/>
                  <a:gd name="csX2" fmla="*/ 96537 w 300044"/>
                  <a:gd name="csY2" fmla="*/ 222019 h 222087"/>
                  <a:gd name="csX3" fmla="*/ -170 w 300044"/>
                  <a:gd name="csY3" fmla="*/ 111183 h 2220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300044" h="222087">
                    <a:moveTo>
                      <a:pt x="95439" y="-69"/>
                    </a:moveTo>
                    <a:lnTo>
                      <a:pt x="299875" y="110502"/>
                    </a:lnTo>
                    <a:lnTo>
                      <a:pt x="96537" y="222019"/>
                    </a:lnTo>
                    <a:lnTo>
                      <a:pt x="-170" y="111183"/>
                    </a:lnTo>
                    <a:close/>
                  </a:path>
                </a:pathLst>
              </a:custGeom>
              <a:solidFill>
                <a:srgbClr val="F2F2F2"/>
              </a:solidFill>
              <a:ln w="5369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42" name="Freeform: Shape 7241">
                <a:extLst>
                  <a:ext uri="{FF2B5EF4-FFF2-40B4-BE49-F238E27FC236}">
                    <a16:creationId xmlns:a16="http://schemas.microsoft.com/office/drawing/2014/main" id="{B55C3EC7-507D-0B28-17AD-7F09EBDF6DBE}"/>
                  </a:ext>
                </a:extLst>
              </p:cNvPr>
              <p:cNvSpPr/>
              <p:nvPr/>
            </p:nvSpPr>
            <p:spPr>
              <a:xfrm rot="-5400000">
                <a:off x="6499770" y="2754671"/>
                <a:ext cx="424137" cy="318643"/>
              </a:xfrm>
              <a:custGeom>
                <a:avLst/>
                <a:gdLst>
                  <a:gd name="csX0" fmla="*/ 212433 w 424137"/>
                  <a:gd name="csY0" fmla="*/ -150 h 318643"/>
                  <a:gd name="csX1" fmla="*/ 423763 w 424137"/>
                  <a:gd name="csY1" fmla="*/ 158717 h 318643"/>
                  <a:gd name="csX2" fmla="*/ 214024 w 424137"/>
                  <a:gd name="csY2" fmla="*/ 318493 h 318643"/>
                  <a:gd name="csX3" fmla="*/ -375 w 424137"/>
                  <a:gd name="csY3" fmla="*/ 159664 h 3186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424137" h="318643">
                    <a:moveTo>
                      <a:pt x="212433" y="-150"/>
                    </a:moveTo>
                    <a:lnTo>
                      <a:pt x="423763" y="158717"/>
                    </a:lnTo>
                    <a:lnTo>
                      <a:pt x="214024" y="318493"/>
                    </a:lnTo>
                    <a:lnTo>
                      <a:pt x="-375" y="159664"/>
                    </a:lnTo>
                    <a:close/>
                  </a:path>
                </a:pathLst>
              </a:custGeom>
              <a:solidFill>
                <a:srgbClr val="F2F2F2"/>
              </a:solidFill>
              <a:ln w="5369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43" name="Freeform: Shape 7242">
                <a:extLst>
                  <a:ext uri="{FF2B5EF4-FFF2-40B4-BE49-F238E27FC236}">
                    <a16:creationId xmlns:a16="http://schemas.microsoft.com/office/drawing/2014/main" id="{3632A3C3-3CB6-07D1-DDF6-5F0900757CD6}"/>
                  </a:ext>
                </a:extLst>
              </p:cNvPr>
              <p:cNvSpPr/>
              <p:nvPr/>
            </p:nvSpPr>
            <p:spPr>
              <a:xfrm rot="-5400000">
                <a:off x="7043229" y="4180723"/>
                <a:ext cx="414667" cy="245383"/>
              </a:xfrm>
              <a:custGeom>
                <a:avLst/>
                <a:gdLst>
                  <a:gd name="csX0" fmla="*/ 414716 w 414667"/>
                  <a:gd name="csY0" fmla="*/ 202623 h 245383"/>
                  <a:gd name="csX1" fmla="*/ 102740 w 414667"/>
                  <a:gd name="csY1" fmla="*/ 245237 h 245383"/>
                  <a:gd name="csX2" fmla="*/ 48 w 414667"/>
                  <a:gd name="csY2" fmla="*/ 44248 h 245383"/>
                  <a:gd name="csX3" fmla="*/ 313578 w 414667"/>
                  <a:gd name="csY3" fmla="*/ -146 h 2453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414667" h="245383">
                    <a:moveTo>
                      <a:pt x="414716" y="202623"/>
                    </a:moveTo>
                    <a:lnTo>
                      <a:pt x="102740" y="245237"/>
                    </a:lnTo>
                    <a:lnTo>
                      <a:pt x="48" y="44248"/>
                    </a:lnTo>
                    <a:lnTo>
                      <a:pt x="313578" y="-146"/>
                    </a:lnTo>
                    <a:close/>
                  </a:path>
                </a:pathLst>
              </a:custGeom>
              <a:solidFill>
                <a:srgbClr val="FFB380"/>
              </a:solidFill>
              <a:ln w="5369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44" name="Freeform: Shape 7243">
                <a:extLst>
                  <a:ext uri="{FF2B5EF4-FFF2-40B4-BE49-F238E27FC236}">
                    <a16:creationId xmlns:a16="http://schemas.microsoft.com/office/drawing/2014/main" id="{1057D271-2FDB-E063-B18C-CB18399F211E}"/>
                  </a:ext>
                </a:extLst>
              </p:cNvPr>
              <p:cNvSpPr/>
              <p:nvPr/>
            </p:nvSpPr>
            <p:spPr>
              <a:xfrm rot="-5400000">
                <a:off x="6819815" y="3961969"/>
                <a:ext cx="375727" cy="240383"/>
              </a:xfrm>
              <a:custGeom>
                <a:avLst/>
                <a:gdLst>
                  <a:gd name="csX0" fmla="*/ -36 w 375727"/>
                  <a:gd name="csY0" fmla="*/ 34592 h 240383"/>
                  <a:gd name="csX1" fmla="*/ 279289 w 375727"/>
                  <a:gd name="csY1" fmla="*/ -106 h 240383"/>
                  <a:gd name="csX2" fmla="*/ 375692 w 375727"/>
                  <a:gd name="csY2" fmla="*/ 178118 h 240383"/>
                  <a:gd name="csX3" fmla="*/ 72769 w 375727"/>
                  <a:gd name="csY3" fmla="*/ 240278 h 2403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375727" h="240383">
                    <a:moveTo>
                      <a:pt x="-36" y="34592"/>
                    </a:moveTo>
                    <a:lnTo>
                      <a:pt x="279289" y="-106"/>
                    </a:lnTo>
                    <a:lnTo>
                      <a:pt x="375692" y="178118"/>
                    </a:lnTo>
                    <a:lnTo>
                      <a:pt x="72769" y="240278"/>
                    </a:lnTo>
                    <a:close/>
                  </a:path>
                </a:pathLst>
              </a:custGeom>
              <a:solidFill>
                <a:srgbClr val="FFB380"/>
              </a:solidFill>
              <a:ln w="5369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45" name="Freeform: Shape 7244">
                <a:extLst>
                  <a:ext uri="{FF2B5EF4-FFF2-40B4-BE49-F238E27FC236}">
                    <a16:creationId xmlns:a16="http://schemas.microsoft.com/office/drawing/2014/main" id="{D203D5B4-6688-046D-386F-042F7CFD04FC}"/>
                  </a:ext>
                </a:extLst>
              </p:cNvPr>
              <p:cNvSpPr/>
              <p:nvPr/>
            </p:nvSpPr>
            <p:spPr>
              <a:xfrm rot="-5400000">
                <a:off x="6656213" y="3802571"/>
                <a:ext cx="288983" cy="173564"/>
              </a:xfrm>
              <a:custGeom>
                <a:avLst/>
                <a:gdLst>
                  <a:gd name="csX0" fmla="*/ 288875 w 288983"/>
                  <a:gd name="csY0" fmla="*/ 110764 h 173564"/>
                  <a:gd name="csX1" fmla="*/ 43037 w 288983"/>
                  <a:gd name="csY1" fmla="*/ 173493 h 173564"/>
                  <a:gd name="csX2" fmla="*/ -108 w 288983"/>
                  <a:gd name="csY2" fmla="*/ 346 h 173564"/>
                  <a:gd name="csX3" fmla="*/ 192169 w 288983"/>
                  <a:gd name="csY3" fmla="*/ -71 h 17356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288983" h="173564">
                    <a:moveTo>
                      <a:pt x="288875" y="110764"/>
                    </a:moveTo>
                    <a:lnTo>
                      <a:pt x="43037" y="173493"/>
                    </a:lnTo>
                    <a:lnTo>
                      <a:pt x="-108" y="346"/>
                    </a:lnTo>
                    <a:lnTo>
                      <a:pt x="192169" y="-71"/>
                    </a:lnTo>
                    <a:close/>
                  </a:path>
                </a:pathLst>
              </a:custGeom>
              <a:solidFill>
                <a:srgbClr val="FFB380"/>
              </a:solidFill>
              <a:ln w="5369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46" name="Freeform: Shape 7245">
                <a:extLst>
                  <a:ext uri="{FF2B5EF4-FFF2-40B4-BE49-F238E27FC236}">
                    <a16:creationId xmlns:a16="http://schemas.microsoft.com/office/drawing/2014/main" id="{FE74AFD0-931A-C0A9-C0B1-2E71CD48F58D}"/>
                  </a:ext>
                </a:extLst>
              </p:cNvPr>
              <p:cNvSpPr/>
              <p:nvPr/>
            </p:nvSpPr>
            <p:spPr>
              <a:xfrm rot="-5400000">
                <a:off x="6387192" y="3419912"/>
                <a:ext cx="387659" cy="264437"/>
              </a:xfrm>
              <a:custGeom>
                <a:avLst/>
                <a:gdLst>
                  <a:gd name="csX0" fmla="*/ 387439 w 387659"/>
                  <a:gd name="csY0" fmla="*/ 119613 h 264437"/>
                  <a:gd name="csX1" fmla="*/ 204216 w 387659"/>
                  <a:gd name="csY1" fmla="*/ 264389 h 264437"/>
                  <a:gd name="csX2" fmla="*/ -220 w 387659"/>
                  <a:gd name="csY2" fmla="*/ 153818 h 264437"/>
                  <a:gd name="csX3" fmla="*/ 131979 w 387659"/>
                  <a:gd name="csY3" fmla="*/ -49 h 26443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387659" h="264437">
                    <a:moveTo>
                      <a:pt x="387439" y="119613"/>
                    </a:moveTo>
                    <a:lnTo>
                      <a:pt x="204216" y="264389"/>
                    </a:lnTo>
                    <a:lnTo>
                      <a:pt x="-220" y="153818"/>
                    </a:lnTo>
                    <a:lnTo>
                      <a:pt x="131979" y="-49"/>
                    </a:lnTo>
                    <a:close/>
                  </a:path>
                </a:pathLst>
              </a:custGeom>
              <a:solidFill>
                <a:srgbClr val="F2F2F2"/>
              </a:solidFill>
              <a:ln w="5369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47" name="Freeform: Shape 7246">
                <a:extLst>
                  <a:ext uri="{FF2B5EF4-FFF2-40B4-BE49-F238E27FC236}">
                    <a16:creationId xmlns:a16="http://schemas.microsoft.com/office/drawing/2014/main" id="{B46E99DD-9C43-1DFE-84A0-055A25CA2419}"/>
                  </a:ext>
                </a:extLst>
              </p:cNvPr>
              <p:cNvSpPr/>
              <p:nvPr/>
            </p:nvSpPr>
            <p:spPr>
              <a:xfrm rot="-5400000">
                <a:off x="6336585" y="2982554"/>
                <a:ext cx="445047" cy="306445"/>
              </a:xfrm>
              <a:custGeom>
                <a:avLst/>
                <a:gdLst>
                  <a:gd name="csX0" fmla="*/ -332 w 445047"/>
                  <a:gd name="csY0" fmla="*/ 162493 h 306445"/>
                  <a:gd name="csX1" fmla="*/ 185278 w 445047"/>
                  <a:gd name="csY1" fmla="*/ -87 h 306445"/>
                  <a:gd name="csX2" fmla="*/ 444715 w 445047"/>
                  <a:gd name="csY2" fmla="*/ 146545 h 306445"/>
                  <a:gd name="csX3" fmla="*/ 231907 w 445047"/>
                  <a:gd name="csY3" fmla="*/ 306359 h 3064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445047" h="306445">
                    <a:moveTo>
                      <a:pt x="-332" y="162493"/>
                    </a:moveTo>
                    <a:lnTo>
                      <a:pt x="185278" y="-87"/>
                    </a:lnTo>
                    <a:lnTo>
                      <a:pt x="444715" y="146545"/>
                    </a:lnTo>
                    <a:lnTo>
                      <a:pt x="231907" y="306359"/>
                    </a:lnTo>
                    <a:close/>
                  </a:path>
                </a:pathLst>
              </a:custGeom>
              <a:solidFill>
                <a:srgbClr val="F2F2F2"/>
              </a:solidFill>
              <a:ln w="5369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49" name="Freeform: Shape 7248">
                <a:extLst>
                  <a:ext uri="{FF2B5EF4-FFF2-40B4-BE49-F238E27FC236}">
                    <a16:creationId xmlns:a16="http://schemas.microsoft.com/office/drawing/2014/main" id="{ACD235AE-CA00-B3AB-5E68-DC0229FBD69A}"/>
                  </a:ext>
                </a:extLst>
              </p:cNvPr>
              <p:cNvSpPr/>
              <p:nvPr/>
            </p:nvSpPr>
            <p:spPr>
              <a:xfrm rot="-5400000">
                <a:off x="6858963" y="4260441"/>
                <a:ext cx="376523" cy="250081"/>
              </a:xfrm>
              <a:custGeom>
                <a:avLst/>
                <a:gdLst>
                  <a:gd name="csX0" fmla="*/ 63042 w 376523"/>
                  <a:gd name="csY0" fmla="*/ 249997 h 250081"/>
                  <a:gd name="csX1" fmla="*/ 49 w 376523"/>
                  <a:gd name="csY1" fmla="*/ 27151 h 250081"/>
                  <a:gd name="csX2" fmla="*/ 303767 w 376523"/>
                  <a:gd name="csY2" fmla="*/ -84 h 250081"/>
                  <a:gd name="csX3" fmla="*/ 376572 w 376523"/>
                  <a:gd name="csY3" fmla="*/ 205602 h 2500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376523" h="250081">
                    <a:moveTo>
                      <a:pt x="63042" y="249997"/>
                    </a:moveTo>
                    <a:lnTo>
                      <a:pt x="49" y="27151"/>
                    </a:lnTo>
                    <a:lnTo>
                      <a:pt x="303767" y="-84"/>
                    </a:lnTo>
                    <a:lnTo>
                      <a:pt x="376572" y="205602"/>
                    </a:lnTo>
                    <a:close/>
                  </a:path>
                </a:pathLst>
              </a:custGeom>
              <a:solidFill>
                <a:srgbClr val="FFB380"/>
              </a:solidFill>
              <a:ln w="5369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50" name="Freeform: Shape 7249">
                <a:extLst>
                  <a:ext uri="{FF2B5EF4-FFF2-40B4-BE49-F238E27FC236}">
                    <a16:creationId xmlns:a16="http://schemas.microsoft.com/office/drawing/2014/main" id="{8598EC6D-CBEB-B281-09BF-034AFB9D675B}"/>
                  </a:ext>
                </a:extLst>
              </p:cNvPr>
              <p:cNvSpPr/>
              <p:nvPr/>
            </p:nvSpPr>
            <p:spPr>
              <a:xfrm rot="-5400000">
                <a:off x="6663694" y="4041345"/>
                <a:ext cx="309135" cy="207845"/>
              </a:xfrm>
              <a:custGeom>
                <a:avLst/>
                <a:gdLst>
                  <a:gd name="csX0" fmla="*/ 265952 w 309135"/>
                  <a:gd name="csY0" fmla="*/ -49 h 207845"/>
                  <a:gd name="csX1" fmla="*/ 309097 w 309135"/>
                  <a:gd name="csY1" fmla="*/ 173099 h 207845"/>
                  <a:gd name="csX2" fmla="*/ 29772 w 309135"/>
                  <a:gd name="csY2" fmla="*/ 207796 h 207845"/>
                  <a:gd name="csX3" fmla="*/ -39 w 309135"/>
                  <a:gd name="csY3" fmla="*/ 557 h 2078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309135" h="207845">
                    <a:moveTo>
                      <a:pt x="265952" y="-49"/>
                    </a:moveTo>
                    <a:lnTo>
                      <a:pt x="309097" y="173099"/>
                    </a:lnTo>
                    <a:lnTo>
                      <a:pt x="29772" y="207796"/>
                    </a:lnTo>
                    <a:lnTo>
                      <a:pt x="-39" y="557"/>
                    </a:lnTo>
                    <a:close/>
                  </a:path>
                </a:pathLst>
              </a:custGeom>
              <a:solidFill>
                <a:srgbClr val="FFB380"/>
              </a:solidFill>
              <a:ln w="5369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52" name="Freeform: Shape 7251">
                <a:extLst>
                  <a:ext uri="{FF2B5EF4-FFF2-40B4-BE49-F238E27FC236}">
                    <a16:creationId xmlns:a16="http://schemas.microsoft.com/office/drawing/2014/main" id="{52E92817-A1DB-62E0-6F9A-515B4C90EE64}"/>
                  </a:ext>
                </a:extLst>
              </p:cNvPr>
              <p:cNvSpPr/>
              <p:nvPr/>
            </p:nvSpPr>
            <p:spPr>
              <a:xfrm rot="-5400000">
                <a:off x="6202453" y="3247749"/>
                <a:ext cx="441069" cy="290953"/>
              </a:xfrm>
              <a:custGeom>
                <a:avLst/>
                <a:gdLst>
                  <a:gd name="csX0" fmla="*/ 146921 w 441069"/>
                  <a:gd name="csY0" fmla="*/ -24 h 290953"/>
                  <a:gd name="csX1" fmla="*/ 440791 w 441069"/>
                  <a:gd name="csY1" fmla="*/ 128350 h 290953"/>
                  <a:gd name="csX2" fmla="*/ 255181 w 441069"/>
                  <a:gd name="csY2" fmla="*/ 290930 h 290953"/>
                  <a:gd name="csX3" fmla="*/ -279 w 441069"/>
                  <a:gd name="csY3" fmla="*/ 171268 h 2909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441069" h="290953">
                    <a:moveTo>
                      <a:pt x="146921" y="-24"/>
                    </a:moveTo>
                    <a:lnTo>
                      <a:pt x="440791" y="128350"/>
                    </a:lnTo>
                    <a:lnTo>
                      <a:pt x="255181" y="290930"/>
                    </a:lnTo>
                    <a:lnTo>
                      <a:pt x="-279" y="171268"/>
                    </a:lnTo>
                    <a:close/>
                  </a:path>
                </a:pathLst>
              </a:custGeom>
              <a:solidFill>
                <a:srgbClr val="F2F2F2"/>
              </a:solidFill>
              <a:ln w="5369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54" name="Freeform: Shape 7253">
                <a:extLst>
                  <a:ext uri="{FF2B5EF4-FFF2-40B4-BE49-F238E27FC236}">
                    <a16:creationId xmlns:a16="http://schemas.microsoft.com/office/drawing/2014/main" id="{C6938A79-6F40-B8D0-4BD4-308E9864DD84}"/>
                  </a:ext>
                </a:extLst>
              </p:cNvPr>
              <p:cNvSpPr/>
              <p:nvPr/>
            </p:nvSpPr>
            <p:spPr>
              <a:xfrm rot="-5400000">
                <a:off x="6669243" y="4315726"/>
                <a:ext cx="325878" cy="234474"/>
              </a:xfrm>
              <a:custGeom>
                <a:avLst/>
                <a:gdLst>
                  <a:gd name="csX0" fmla="*/ 325917 w 325878"/>
                  <a:gd name="csY0" fmla="*/ 207217 h 234474"/>
                  <a:gd name="csX1" fmla="*/ 22198 w 325878"/>
                  <a:gd name="csY1" fmla="*/ 234452 h 234474"/>
                  <a:gd name="csX2" fmla="*/ 39 w 325878"/>
                  <a:gd name="csY2" fmla="*/ 622 h 234474"/>
                  <a:gd name="csX3" fmla="*/ 296106 w 325878"/>
                  <a:gd name="csY3" fmla="*/ -22 h 2344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325878" h="234474">
                    <a:moveTo>
                      <a:pt x="325917" y="207217"/>
                    </a:moveTo>
                    <a:lnTo>
                      <a:pt x="22198" y="234452"/>
                    </a:lnTo>
                    <a:lnTo>
                      <a:pt x="39" y="622"/>
                    </a:lnTo>
                    <a:lnTo>
                      <a:pt x="296106" y="-22"/>
                    </a:lnTo>
                    <a:close/>
                  </a:path>
                </a:pathLst>
              </a:custGeom>
              <a:solidFill>
                <a:srgbClr val="FFB380"/>
              </a:solidFill>
              <a:ln w="5369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pic>
        <p:nvPicPr>
          <p:cNvPr id="7263" name="Graphic 7262">
            <a:extLst>
              <a:ext uri="{FF2B5EF4-FFF2-40B4-BE49-F238E27FC236}">
                <a16:creationId xmlns:a16="http://schemas.microsoft.com/office/drawing/2014/main" id="{A8301C11-9311-EB29-D555-1F8C7C7B2B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01024" y="2695616"/>
            <a:ext cx="1314450" cy="1895475"/>
          </a:xfrm>
          <a:prstGeom prst="rect">
            <a:avLst/>
          </a:prstGeom>
        </p:spPr>
      </p:pic>
      <p:sp>
        <p:nvSpPr>
          <p:cNvPr id="7264" name="TextBox 7263">
            <a:extLst>
              <a:ext uri="{FF2B5EF4-FFF2-40B4-BE49-F238E27FC236}">
                <a16:creationId xmlns:a16="http://schemas.microsoft.com/office/drawing/2014/main" id="{32582145-FA16-5B1D-FF51-A2CA371C6068}"/>
              </a:ext>
            </a:extLst>
          </p:cNvPr>
          <p:cNvSpPr txBox="1"/>
          <p:nvPr/>
        </p:nvSpPr>
        <p:spPr>
          <a:xfrm>
            <a:off x="728125" y="4877258"/>
            <a:ext cx="925894" cy="34977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altLang="zh-CN" sz="1400" dirty="0"/>
              <a:t>quad mesh</a:t>
            </a:r>
            <a:endParaRPr lang="en-US" sz="1400" dirty="0"/>
          </a:p>
        </p:txBody>
      </p:sp>
      <p:sp>
        <p:nvSpPr>
          <p:cNvPr id="7266" name="TextBox 7265">
            <a:extLst>
              <a:ext uri="{FF2B5EF4-FFF2-40B4-BE49-F238E27FC236}">
                <a16:creationId xmlns:a16="http://schemas.microsoft.com/office/drawing/2014/main" id="{C7CD98C8-48D5-872B-6327-154C72A0C115}"/>
              </a:ext>
            </a:extLst>
          </p:cNvPr>
          <p:cNvSpPr txBox="1"/>
          <p:nvPr/>
        </p:nvSpPr>
        <p:spPr>
          <a:xfrm>
            <a:off x="2616632" y="4877258"/>
            <a:ext cx="988412" cy="34977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altLang="zh-CN" sz="1400" dirty="0"/>
              <a:t>quad layout</a:t>
            </a:r>
            <a:endParaRPr lang="en-US" sz="1400" dirty="0"/>
          </a:p>
        </p:txBody>
      </p:sp>
      <p:sp>
        <p:nvSpPr>
          <p:cNvPr id="7268" name="TextBox 7267">
            <a:extLst>
              <a:ext uri="{FF2B5EF4-FFF2-40B4-BE49-F238E27FC236}">
                <a16:creationId xmlns:a16="http://schemas.microsoft.com/office/drawing/2014/main" id="{0C79E78D-A24C-8932-253B-D525E7767D00}"/>
              </a:ext>
            </a:extLst>
          </p:cNvPr>
          <p:cNvSpPr txBox="1"/>
          <p:nvPr/>
        </p:nvSpPr>
        <p:spPr>
          <a:xfrm>
            <a:off x="4193660" y="4877258"/>
            <a:ext cx="1494961" cy="629852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ctr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altLang="zh-CN" sz="1400" dirty="0"/>
              <a:t>local curved </a:t>
            </a:r>
            <a:br>
              <a:rPr lang="en-US" altLang="zh-CN" sz="1400" dirty="0"/>
            </a:br>
            <a:r>
              <a:rPr lang="en-US" altLang="zh-CN" sz="1400" dirty="0"/>
              <a:t>coordinate system</a:t>
            </a:r>
            <a:endParaRPr lang="en-US" sz="1400" dirty="0"/>
          </a:p>
        </p:txBody>
      </p:sp>
      <p:sp>
        <p:nvSpPr>
          <p:cNvPr id="7269" name="Arrow: Right 7268">
            <a:extLst>
              <a:ext uri="{FF2B5EF4-FFF2-40B4-BE49-F238E27FC236}">
                <a16:creationId xmlns:a16="http://schemas.microsoft.com/office/drawing/2014/main" id="{8F98CAAF-2289-981A-15CC-84810CD3AE02}"/>
              </a:ext>
            </a:extLst>
          </p:cNvPr>
          <p:cNvSpPr/>
          <p:nvPr/>
        </p:nvSpPr>
        <p:spPr>
          <a:xfrm>
            <a:off x="1821497" y="3445681"/>
            <a:ext cx="537137" cy="251550"/>
          </a:xfrm>
          <a:prstGeom prst="rightArrow">
            <a:avLst/>
          </a:prstGeom>
          <a:solidFill>
            <a:schemeClr val="accent1">
              <a:alpha val="5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1" name="Arrow: Right 7270">
            <a:extLst>
              <a:ext uri="{FF2B5EF4-FFF2-40B4-BE49-F238E27FC236}">
                <a16:creationId xmlns:a16="http://schemas.microsoft.com/office/drawing/2014/main" id="{7FB36428-A4E2-FA93-9A18-37B9C6A878AF}"/>
              </a:ext>
            </a:extLst>
          </p:cNvPr>
          <p:cNvSpPr/>
          <p:nvPr/>
        </p:nvSpPr>
        <p:spPr>
          <a:xfrm>
            <a:off x="3761663" y="3445681"/>
            <a:ext cx="537137" cy="251550"/>
          </a:xfrm>
          <a:prstGeom prst="rightArrow">
            <a:avLst/>
          </a:prstGeom>
          <a:solidFill>
            <a:schemeClr val="accent1">
              <a:alpha val="5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3" name="Arrow: Right 7272">
            <a:extLst>
              <a:ext uri="{FF2B5EF4-FFF2-40B4-BE49-F238E27FC236}">
                <a16:creationId xmlns:a16="http://schemas.microsoft.com/office/drawing/2014/main" id="{19095675-EF81-535A-0F2C-5CE7343BDBF4}"/>
              </a:ext>
            </a:extLst>
          </p:cNvPr>
          <p:cNvSpPr/>
          <p:nvPr/>
        </p:nvSpPr>
        <p:spPr>
          <a:xfrm>
            <a:off x="5701829" y="3445681"/>
            <a:ext cx="537137" cy="251550"/>
          </a:xfrm>
          <a:prstGeom prst="rightArrow">
            <a:avLst/>
          </a:prstGeom>
          <a:solidFill>
            <a:schemeClr val="accent1">
              <a:alpha val="5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5" name="Arrow: Right 7274">
            <a:extLst>
              <a:ext uri="{FF2B5EF4-FFF2-40B4-BE49-F238E27FC236}">
                <a16:creationId xmlns:a16="http://schemas.microsoft.com/office/drawing/2014/main" id="{0D88436A-24F8-96AD-B761-4BD6CC01BBB7}"/>
              </a:ext>
            </a:extLst>
          </p:cNvPr>
          <p:cNvSpPr/>
          <p:nvPr/>
        </p:nvSpPr>
        <p:spPr>
          <a:xfrm>
            <a:off x="7641994" y="3445681"/>
            <a:ext cx="537137" cy="251550"/>
          </a:xfrm>
          <a:prstGeom prst="rightArrow">
            <a:avLst/>
          </a:prstGeom>
          <a:solidFill>
            <a:schemeClr val="accent1">
              <a:alpha val="5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77" name="TextBox 7276">
                <a:extLst>
                  <a:ext uri="{FF2B5EF4-FFF2-40B4-BE49-F238E27FC236}">
                    <a16:creationId xmlns:a16="http://schemas.microsoft.com/office/drawing/2014/main" id="{8CD1648B-7F98-23A6-56C5-EF3604ED426B}"/>
                  </a:ext>
                </a:extLst>
              </p:cNvPr>
              <p:cNvSpPr txBox="1"/>
              <p:nvPr/>
            </p:nvSpPr>
            <p:spPr>
              <a:xfrm>
                <a:off x="6119335" y="4877258"/>
                <a:ext cx="1618392" cy="806375"/>
              </a:xfrm>
              <a:prstGeom prst="rect">
                <a:avLst/>
              </a:prstGeom>
              <a:noFill/>
            </p:spPr>
            <p:txBody>
              <a:bodyPr wrap="none" lIns="0" rtlCol="0">
                <a:spAutoFit/>
              </a:bodyPr>
              <a:lstStyle/>
              <a:p>
                <a:pPr algn="ctr">
                  <a:lnSpc>
                    <a:spcPct val="130000"/>
                  </a:lnSpc>
                  <a:spcAft>
                    <a:spcPts val="600"/>
                  </a:spcAft>
                  <a:buClr>
                    <a:schemeClr val="tx2"/>
                  </a:buClr>
                </a:pPr>
                <a:r>
                  <a:rPr lang="en-US" altLang="zh-CN" sz="1400" dirty="0"/>
                  <a:t>normalized distance</a:t>
                </a:r>
              </a:p>
              <a:p>
                <a:pPr algn="ctr">
                  <a:lnSpc>
                    <a:spcPct val="130000"/>
                  </a:lnSpc>
                  <a:spcAft>
                    <a:spcPts val="600"/>
                  </a:spcAft>
                  <a:buClr>
                    <a:schemeClr val="tx2"/>
                  </a:buClr>
                </a:pPr>
                <a14:m>
                  <m:oMathPara xmlns:m="http://schemas.openxmlformats.org/officeDocument/2006/math">
                    <m:oMath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m:rPr>
                          <m:sty m:val="p"/>
                        </m:rPr>
                        <a:rPr lang="en-US" sz="1400" b="0" i="0" smtClean="0"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⁡(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,|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|)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7277" name="TextBox 7276">
                <a:extLst>
                  <a:ext uri="{FF2B5EF4-FFF2-40B4-BE49-F238E27FC236}">
                    <a16:creationId xmlns:a16="http://schemas.microsoft.com/office/drawing/2014/main" id="{8CD1648B-7F98-23A6-56C5-EF3604ED42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9335" y="4877258"/>
                <a:ext cx="1618392" cy="806375"/>
              </a:xfrm>
              <a:prstGeom prst="rect">
                <a:avLst/>
              </a:prstGeom>
              <a:blipFill>
                <a:blip r:embed="rId10"/>
                <a:stretch>
                  <a:fillRect l="-6415" r="-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79" name="TextBox 7278">
            <a:extLst>
              <a:ext uri="{FF2B5EF4-FFF2-40B4-BE49-F238E27FC236}">
                <a16:creationId xmlns:a16="http://schemas.microsoft.com/office/drawing/2014/main" id="{E12BE679-BBE9-7BCA-48F4-75B412F75552}"/>
              </a:ext>
            </a:extLst>
          </p:cNvPr>
          <p:cNvSpPr txBox="1"/>
          <p:nvPr/>
        </p:nvSpPr>
        <p:spPr>
          <a:xfrm>
            <a:off x="7904587" y="4877258"/>
            <a:ext cx="2025555" cy="34977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ctr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altLang="zh-CN" sz="1400" dirty="0"/>
              <a:t>Chart Distance Field</a:t>
            </a:r>
            <a:r>
              <a:rPr lang="en-US" sz="1400" dirty="0"/>
              <a:t>(CDF)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81" name="TextBox 7280">
                <a:extLst>
                  <a:ext uri="{FF2B5EF4-FFF2-40B4-BE49-F238E27FC236}">
                    <a16:creationId xmlns:a16="http://schemas.microsoft.com/office/drawing/2014/main" id="{030170AE-8BBC-A7EA-3365-354A976D27D0}"/>
                  </a:ext>
                </a:extLst>
              </p:cNvPr>
              <p:cNvSpPr txBox="1"/>
              <p:nvPr/>
            </p:nvSpPr>
            <p:spPr>
              <a:xfrm>
                <a:off x="9874587" y="4877258"/>
                <a:ext cx="2047227" cy="1086451"/>
              </a:xfrm>
              <a:prstGeom prst="rect">
                <a:avLst/>
              </a:prstGeom>
              <a:noFill/>
            </p:spPr>
            <p:txBody>
              <a:bodyPr wrap="none" lIns="0" rtlCol="0">
                <a:spAutoFit/>
              </a:bodyPr>
              <a:lstStyle/>
              <a:p>
                <a:pPr algn="ctr">
                  <a:lnSpc>
                    <a:spcPct val="130000"/>
                  </a:lnSpc>
                  <a:spcAft>
                    <a:spcPts val="600"/>
                  </a:spcAft>
                  <a:buClr>
                    <a:schemeClr val="tx2"/>
                  </a:buClr>
                </a:pPr>
                <a:r>
                  <a:rPr lang="en-US" altLang="zh-CN" sz="1400" dirty="0"/>
                  <a:t>Dual Chart Distance Field </a:t>
                </a:r>
                <a:br>
                  <a:rPr lang="en-US" altLang="zh-CN" sz="1400" dirty="0"/>
                </a:br>
                <a:r>
                  <a:rPr lang="en-US" altLang="zh-CN" sz="1400" dirty="0"/>
                  <a:t>(DCDF)</a:t>
                </a:r>
              </a:p>
              <a:p>
                <a:pPr algn="ctr">
                  <a:lnSpc>
                    <a:spcPct val="130000"/>
                  </a:lnSpc>
                  <a:spcAft>
                    <a:spcPts val="600"/>
                  </a:spcAft>
                  <a:buClr>
                    <a:schemeClr val="tx2"/>
                  </a:buClr>
                </a:pPr>
                <a14:m>
                  <m:oMathPara xmlns:m="http://schemas.openxmlformats.org/officeDocument/2006/math">
                    <m:oMath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m:rPr>
                          <m:sty m:val="p"/>
                        </m:rPr>
                        <a:rPr lang="en-US" sz="1400" b="0" i="0" smtClean="0"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⁡(1−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,1−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7281" name="TextBox 7280">
                <a:extLst>
                  <a:ext uri="{FF2B5EF4-FFF2-40B4-BE49-F238E27FC236}">
                    <a16:creationId xmlns:a16="http://schemas.microsoft.com/office/drawing/2014/main" id="{030170AE-8BBC-A7EA-3365-354A976D27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4587" y="4877258"/>
                <a:ext cx="2047227" cy="1086451"/>
              </a:xfrm>
              <a:prstGeom prst="rect">
                <a:avLst/>
              </a:prstGeom>
              <a:blipFill>
                <a:blip r:embed="rId11"/>
                <a:stretch>
                  <a:fillRect l="-4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83" name="Connector: Curved 7282">
            <a:extLst>
              <a:ext uri="{FF2B5EF4-FFF2-40B4-BE49-F238E27FC236}">
                <a16:creationId xmlns:a16="http://schemas.microsoft.com/office/drawing/2014/main" id="{18046589-B03B-E68C-DB46-C5EE4B121DFE}"/>
              </a:ext>
            </a:extLst>
          </p:cNvPr>
          <p:cNvCxnSpPr>
            <a:cxnSpLocks/>
            <a:stCxn id="11" idx="0"/>
            <a:endCxn id="9" idx="0"/>
          </p:cNvCxnSpPr>
          <p:nvPr/>
        </p:nvCxnSpPr>
        <p:spPr>
          <a:xfrm rot="16200000" flipV="1">
            <a:off x="5961260" y="-187055"/>
            <a:ext cx="4763" cy="5760580"/>
          </a:xfrm>
          <a:prstGeom prst="curvedConnector3">
            <a:avLst>
              <a:gd name="adj1" fmla="val 4899496"/>
            </a:avLst>
          </a:prstGeom>
          <a:ln w="28575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85" name="Connector: Curved 7284">
            <a:extLst>
              <a:ext uri="{FF2B5EF4-FFF2-40B4-BE49-F238E27FC236}">
                <a16:creationId xmlns:a16="http://schemas.microsoft.com/office/drawing/2014/main" id="{3A589B82-2B1F-4678-6C2C-22514CB1DE60}"/>
              </a:ext>
            </a:extLst>
          </p:cNvPr>
          <p:cNvCxnSpPr>
            <a:cxnSpLocks/>
            <a:stCxn id="7263" idx="0"/>
            <a:endCxn id="9" idx="0"/>
          </p:cNvCxnSpPr>
          <p:nvPr/>
        </p:nvCxnSpPr>
        <p:spPr>
          <a:xfrm rot="16200000" flipV="1">
            <a:off x="6918419" y="-1144214"/>
            <a:ext cx="4763" cy="7674898"/>
          </a:xfrm>
          <a:prstGeom prst="curvedConnector3">
            <a:avLst>
              <a:gd name="adj1" fmla="val 7699160"/>
            </a:avLst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90" name="TextBox 7289">
            <a:extLst>
              <a:ext uri="{FF2B5EF4-FFF2-40B4-BE49-F238E27FC236}">
                <a16:creationId xmlns:a16="http://schemas.microsoft.com/office/drawing/2014/main" id="{F5324DB8-2DE8-E453-9045-A85D119488C6}"/>
              </a:ext>
            </a:extLst>
          </p:cNvPr>
          <p:cNvSpPr txBox="1"/>
          <p:nvPr/>
        </p:nvSpPr>
        <p:spPr>
          <a:xfrm>
            <a:off x="85881" y="5776291"/>
            <a:ext cx="3210174" cy="38651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600">
                <a:solidFill>
                  <a:schemeClr val="bg1">
                    <a:lumMod val="65000"/>
                  </a:schemeClr>
                </a:solidFill>
              </a:rPr>
              <a:t>Please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refer to the paper for </a:t>
            </a:r>
            <a:r>
              <a:rPr lang="en-US" sz="1600">
                <a:solidFill>
                  <a:schemeClr val="bg1">
                    <a:lumMod val="65000"/>
                  </a:schemeClr>
                </a:solidFill>
              </a:rPr>
              <a:t>details.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59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64" grpId="0"/>
      <p:bldP spid="7266" grpId="0"/>
      <p:bldP spid="7268" grpId="0"/>
      <p:bldP spid="7269" grpId="0" animBg="1"/>
      <p:bldP spid="7271" grpId="0" animBg="1"/>
      <p:bldP spid="7273" grpId="0" animBg="1"/>
      <p:bldP spid="7275" grpId="0" animBg="1"/>
      <p:bldP spid="7277" grpId="0"/>
      <p:bldP spid="7279" grpId="0"/>
      <p:bldP spid="728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Content Placeholder 26">
            <a:extLst>
              <a:ext uri="{FF2B5EF4-FFF2-40B4-BE49-F238E27FC236}">
                <a16:creationId xmlns:a16="http://schemas.microsoft.com/office/drawing/2014/main" id="{303F16A7-D1D7-B6EE-56F8-CC6D27A39B7F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 r:embed="rId3"/>
          <a:stretch>
            <a:fillRect/>
          </a:stretch>
        </p:blipFill>
        <p:spPr>
          <a:xfrm>
            <a:off x="3148009" y="4099462"/>
            <a:ext cx="1855858" cy="189793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66CD628-A0AF-118A-63C4-F36B7EE64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Examples: CDF &amp; DCDF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9FED05-5586-B407-6FEB-F318CEDDDE6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12274" y="6459970"/>
            <a:ext cx="4114800" cy="308610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2026 SIGGRAPH.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FF9D70-7693-D998-38CB-DFD628BDFE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090660" y="6459970"/>
            <a:ext cx="2689066" cy="310896"/>
          </a:xfrm>
        </p:spPr>
        <p:txBody>
          <a:bodyPr/>
          <a:lstStyle/>
          <a:p>
            <a:fld id="{C4424D3E-E720-AF46-A7EB-A9B428C5A8BA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69CC2600-B3D9-3DAA-E284-52125D235E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56366" y="2297636"/>
            <a:ext cx="2039144" cy="124614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0C4503E9-AC37-5A75-15C2-5C69B89A89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828" y="1798372"/>
            <a:ext cx="1710228" cy="2244674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3CEA693B-DD59-F0E5-E441-2FF3788BD5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0511" y="4083562"/>
            <a:ext cx="1594861" cy="1913834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7D22D263-4D9D-6531-B8D5-72111127FA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4781" y="1798372"/>
            <a:ext cx="1710228" cy="2244674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98E16C-7F27-C7C7-5D44-48724CF8B7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72464" y="4083562"/>
            <a:ext cx="1594861" cy="1913834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E7DD656F-E9B3-E497-577F-E1ECCBB8D6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61044" y="2297636"/>
            <a:ext cx="2039144" cy="124614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5683865-283E-1EBC-0F48-06483D436E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64165" y="4000983"/>
            <a:ext cx="1903885" cy="194705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077A840B-2914-269F-BFC7-E2985EEF6654}"/>
              </a:ext>
            </a:extLst>
          </p:cNvPr>
          <p:cNvSpPr txBox="1"/>
          <p:nvPr/>
        </p:nvSpPr>
        <p:spPr>
          <a:xfrm>
            <a:off x="1997101" y="1429493"/>
            <a:ext cx="2118529" cy="423321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dirty="0"/>
              <a:t>Chart Distance Fields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DF473CD-6F99-D7D8-8311-2C98DE1536CB}"/>
              </a:ext>
            </a:extLst>
          </p:cNvPr>
          <p:cNvSpPr txBox="1"/>
          <p:nvPr/>
        </p:nvSpPr>
        <p:spPr>
          <a:xfrm>
            <a:off x="7858151" y="1429492"/>
            <a:ext cx="2607445" cy="423321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dirty="0"/>
              <a:t>Dual Chart Distance Fields</a:t>
            </a:r>
          </a:p>
        </p:txBody>
      </p:sp>
    </p:spTree>
    <p:extLst>
      <p:ext uri="{BB962C8B-B14F-4D97-AF65-F5344CB8AC3E}">
        <p14:creationId xmlns:p14="http://schemas.microsoft.com/office/powerpoint/2010/main" val="2735380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TextBox 280">
            <a:extLst>
              <a:ext uri="{FF2B5EF4-FFF2-40B4-BE49-F238E27FC236}">
                <a16:creationId xmlns:a16="http://schemas.microsoft.com/office/drawing/2014/main" id="{DE45D445-92B9-8A4D-3125-060E7B5F36AC}"/>
              </a:ext>
            </a:extLst>
          </p:cNvPr>
          <p:cNvSpPr txBox="1"/>
          <p:nvPr/>
        </p:nvSpPr>
        <p:spPr>
          <a:xfrm>
            <a:off x="6271973" y="5500158"/>
            <a:ext cx="4577074" cy="42332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0" rtlCol="0">
            <a:spAutoFit/>
          </a:bodyPr>
          <a:lstStyle/>
          <a:p>
            <a:pPr algn="ctr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i="1" dirty="0"/>
              <a:t>Extract quad layouts and mesh refinement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21DC539-6385-E949-F999-DDD9AB443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273" y="0"/>
            <a:ext cx="9167607" cy="1297134"/>
          </a:xfrm>
        </p:spPr>
        <p:txBody>
          <a:bodyPr/>
          <a:lstStyle/>
          <a:p>
            <a:r>
              <a:rPr lang="en-US"/>
              <a:t>SQuadGen</a:t>
            </a:r>
            <a:r>
              <a:rPr lang="en-US" dirty="0"/>
              <a:t>: Learn and </a:t>
            </a:r>
            <a:r>
              <a:rPr lang="en-US"/>
              <a:t>Synthesize </a:t>
            </a:r>
            <a:r>
              <a:rPr lang="en-US" dirty="0"/>
              <a:t>CDFs </a:t>
            </a:r>
            <a:r>
              <a:rPr lang="en-US"/>
              <a:t>via</a:t>
            </a:r>
            <a:r>
              <a:rPr lang="en-US" dirty="0"/>
              <a:t> Latent Diffusion Models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16278C-00F8-0A86-0603-F969B266E6B0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12274" y="6358370"/>
            <a:ext cx="4114800" cy="308610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2026 SIGGRAPH. All Rights Reserved.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5C888-552C-0C45-BD15-EDE84FB750B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424D3E-E720-AF46-A7EB-A9B428C5A8BA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857BF16A-7427-4B0F-99D5-E55C12EDC199}"/>
              </a:ext>
            </a:extLst>
          </p:cNvPr>
          <p:cNvSpPr/>
          <p:nvPr/>
        </p:nvSpPr>
        <p:spPr>
          <a:xfrm>
            <a:off x="1715122" y="3830890"/>
            <a:ext cx="4490829" cy="16762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13C27CF9-FA0D-2AB7-7E22-F104A22130BD}"/>
              </a:ext>
            </a:extLst>
          </p:cNvPr>
          <p:cNvSpPr/>
          <p:nvPr/>
        </p:nvSpPr>
        <p:spPr>
          <a:xfrm>
            <a:off x="1699234" y="1881199"/>
            <a:ext cx="4499529" cy="1814755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F9375B5D-1D82-84D1-6343-ECC635212BEB}"/>
              </a:ext>
            </a:extLst>
          </p:cNvPr>
          <p:cNvSpPr/>
          <p:nvPr/>
        </p:nvSpPr>
        <p:spPr>
          <a:xfrm>
            <a:off x="6284247" y="1870228"/>
            <a:ext cx="4559120" cy="1814755"/>
          </a:xfrm>
          <a:prstGeom prst="rect">
            <a:avLst/>
          </a:prstGeom>
          <a:solidFill>
            <a:schemeClr val="bg2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CD376806-054D-81EA-6C5A-1E7AEB50BD07}"/>
              </a:ext>
            </a:extLst>
          </p:cNvPr>
          <p:cNvSpPr txBox="1"/>
          <p:nvPr/>
        </p:nvSpPr>
        <p:spPr>
          <a:xfrm>
            <a:off x="1706355" y="1897083"/>
            <a:ext cx="11204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Candara" panose="020E0502030303020204" pitchFamily="34" charset="0"/>
              </a:rPr>
              <a:t>Geom-AE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EBC44E57-BB1D-1644-5D67-E97E0D08E821}"/>
              </a:ext>
            </a:extLst>
          </p:cNvPr>
          <p:cNvSpPr txBox="1"/>
          <p:nvPr/>
        </p:nvSpPr>
        <p:spPr>
          <a:xfrm>
            <a:off x="1706355" y="3780911"/>
            <a:ext cx="989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Candara" panose="020E0502030303020204" pitchFamily="34" charset="0"/>
              </a:rPr>
              <a:t> SQ-VAE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46E9EE3F-FAFB-C773-2C3F-DA9C14E43CCC}"/>
              </a:ext>
            </a:extLst>
          </p:cNvPr>
          <p:cNvSpPr txBox="1"/>
          <p:nvPr/>
        </p:nvSpPr>
        <p:spPr>
          <a:xfrm>
            <a:off x="6326375" y="1881197"/>
            <a:ext cx="12764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Candara" panose="020E0502030303020204" pitchFamily="34" charset="0"/>
              </a:rPr>
              <a:t>SQ-Diffuse</a:t>
            </a:r>
          </a:p>
        </p:txBody>
      </p:sp>
      <p:sp>
        <p:nvSpPr>
          <p:cNvPr id="193" name="Trapezoid 192">
            <a:extLst>
              <a:ext uri="{FF2B5EF4-FFF2-40B4-BE49-F238E27FC236}">
                <a16:creationId xmlns:a16="http://schemas.microsoft.com/office/drawing/2014/main" id="{B0AD4176-9054-A2BC-E823-D11110DF1083}"/>
              </a:ext>
            </a:extLst>
          </p:cNvPr>
          <p:cNvSpPr/>
          <p:nvPr/>
        </p:nvSpPr>
        <p:spPr>
          <a:xfrm rot="5400000">
            <a:off x="2931562" y="2441018"/>
            <a:ext cx="492672" cy="790314"/>
          </a:xfrm>
          <a:prstGeom prst="trapezoid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BA89C3A1-64C0-E5D5-9D51-C7D0EECF5925}"/>
              </a:ext>
            </a:extLst>
          </p:cNvPr>
          <p:cNvSpPr txBox="1"/>
          <p:nvPr/>
        </p:nvSpPr>
        <p:spPr>
          <a:xfrm>
            <a:off x="2728597" y="2604468"/>
            <a:ext cx="84532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 dirty="0">
                <a:latin typeface="Candara" panose="020E0502030303020204" pitchFamily="34" charset="0"/>
              </a:rPr>
              <a:t>Geo-Encoder</a:t>
            </a:r>
            <a:endParaRPr lang="en-US" sz="1050" dirty="0"/>
          </a:p>
        </p:txBody>
      </p:sp>
      <p:sp>
        <p:nvSpPr>
          <p:cNvPr id="195" name="Trapezoid 194">
            <a:extLst>
              <a:ext uri="{FF2B5EF4-FFF2-40B4-BE49-F238E27FC236}">
                <a16:creationId xmlns:a16="http://schemas.microsoft.com/office/drawing/2014/main" id="{BE62B8A4-C26A-1BDE-B4BE-6B1A6CE2CB45}"/>
              </a:ext>
            </a:extLst>
          </p:cNvPr>
          <p:cNvSpPr/>
          <p:nvPr/>
        </p:nvSpPr>
        <p:spPr>
          <a:xfrm rot="16200000" flipH="1">
            <a:off x="4352089" y="2466322"/>
            <a:ext cx="492672" cy="739714"/>
          </a:xfrm>
          <a:prstGeom prst="trapezoid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7B2D49C3-0D47-C3D7-E330-A3F52219AD63}"/>
              </a:ext>
            </a:extLst>
          </p:cNvPr>
          <p:cNvSpPr txBox="1"/>
          <p:nvPr/>
        </p:nvSpPr>
        <p:spPr>
          <a:xfrm>
            <a:off x="4247935" y="2604468"/>
            <a:ext cx="84532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 dirty="0">
                <a:latin typeface="Candara" panose="020E0502030303020204" pitchFamily="34" charset="0"/>
              </a:rPr>
              <a:t>Geo-Decoder</a:t>
            </a:r>
            <a:endParaRPr lang="en-US" sz="1050" dirty="0"/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7958303E-A664-B219-2546-5DA933F5C9D8}"/>
              </a:ext>
            </a:extLst>
          </p:cNvPr>
          <p:cNvSpPr/>
          <p:nvPr/>
        </p:nvSpPr>
        <p:spPr>
          <a:xfrm flipH="1">
            <a:off x="3736751" y="2713401"/>
            <a:ext cx="39471" cy="2455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9BAAD54C-2AFD-A1E1-F784-6F3EF82E24DF}"/>
              </a:ext>
            </a:extLst>
          </p:cNvPr>
          <p:cNvSpPr/>
          <p:nvPr/>
        </p:nvSpPr>
        <p:spPr>
          <a:xfrm flipH="1">
            <a:off x="3803099" y="2713401"/>
            <a:ext cx="39471" cy="2455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99" name="Rectangle 198">
            <a:extLst>
              <a:ext uri="{FF2B5EF4-FFF2-40B4-BE49-F238E27FC236}">
                <a16:creationId xmlns:a16="http://schemas.microsoft.com/office/drawing/2014/main" id="{B339F7BB-D093-A4E9-80DB-01191469F41D}"/>
              </a:ext>
            </a:extLst>
          </p:cNvPr>
          <p:cNvSpPr/>
          <p:nvPr/>
        </p:nvSpPr>
        <p:spPr>
          <a:xfrm flipH="1">
            <a:off x="3980409" y="2713401"/>
            <a:ext cx="39471" cy="2455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1DD14576-C023-B97B-0818-D7CB85E9BC04}"/>
              </a:ext>
            </a:extLst>
          </p:cNvPr>
          <p:cNvSpPr/>
          <p:nvPr/>
        </p:nvSpPr>
        <p:spPr>
          <a:xfrm flipH="1">
            <a:off x="4046758" y="2713401"/>
            <a:ext cx="39471" cy="2455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cxnSp>
        <p:nvCxnSpPr>
          <p:cNvPr id="201" name="Straight Connector 200">
            <a:extLst>
              <a:ext uri="{FF2B5EF4-FFF2-40B4-BE49-F238E27FC236}">
                <a16:creationId xmlns:a16="http://schemas.microsoft.com/office/drawing/2014/main" id="{017FA9ED-CD13-F3CC-D98E-FE2A3DFE560E}"/>
              </a:ext>
            </a:extLst>
          </p:cNvPr>
          <p:cNvCxnSpPr>
            <a:cxnSpLocks/>
          </p:cNvCxnSpPr>
          <p:nvPr/>
        </p:nvCxnSpPr>
        <p:spPr>
          <a:xfrm>
            <a:off x="3842566" y="2836175"/>
            <a:ext cx="137839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Arrow Connector 201">
            <a:extLst>
              <a:ext uri="{FF2B5EF4-FFF2-40B4-BE49-F238E27FC236}">
                <a16:creationId xmlns:a16="http://schemas.microsoft.com/office/drawing/2014/main" id="{60085903-7E2E-1ECF-F72D-359BA33F96F8}"/>
              </a:ext>
            </a:extLst>
          </p:cNvPr>
          <p:cNvCxnSpPr>
            <a:cxnSpLocks/>
          </p:cNvCxnSpPr>
          <p:nvPr/>
        </p:nvCxnSpPr>
        <p:spPr>
          <a:xfrm>
            <a:off x="3573058" y="2836175"/>
            <a:ext cx="163692" cy="0"/>
          </a:xfrm>
          <a:prstGeom prst="straightConnector1">
            <a:avLst/>
          </a:pr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03" name="Straight Arrow Connector 202">
            <a:extLst>
              <a:ext uri="{FF2B5EF4-FFF2-40B4-BE49-F238E27FC236}">
                <a16:creationId xmlns:a16="http://schemas.microsoft.com/office/drawing/2014/main" id="{9C71E9EF-5245-3223-8194-48777CA37F94}"/>
              </a:ext>
            </a:extLst>
          </p:cNvPr>
          <p:cNvCxnSpPr>
            <a:cxnSpLocks/>
          </p:cNvCxnSpPr>
          <p:nvPr/>
        </p:nvCxnSpPr>
        <p:spPr>
          <a:xfrm>
            <a:off x="4086225" y="2836181"/>
            <a:ext cx="142339" cy="1"/>
          </a:xfrm>
          <a:prstGeom prst="straightConnector1">
            <a:avLst/>
          </a:pr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04" name="Trapezoid 203">
            <a:extLst>
              <a:ext uri="{FF2B5EF4-FFF2-40B4-BE49-F238E27FC236}">
                <a16:creationId xmlns:a16="http://schemas.microsoft.com/office/drawing/2014/main" id="{E0356AD9-FC39-9854-996A-86EA9F2F6444}"/>
              </a:ext>
            </a:extLst>
          </p:cNvPr>
          <p:cNvSpPr/>
          <p:nvPr/>
        </p:nvSpPr>
        <p:spPr>
          <a:xfrm rot="5400000">
            <a:off x="2926997" y="4392123"/>
            <a:ext cx="492672" cy="781185"/>
          </a:xfrm>
          <a:prstGeom prst="trapezoid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10EC035C-95C6-CBF7-761E-9E364AC7DEED}"/>
              </a:ext>
            </a:extLst>
          </p:cNvPr>
          <p:cNvSpPr txBox="1"/>
          <p:nvPr/>
        </p:nvSpPr>
        <p:spPr>
          <a:xfrm>
            <a:off x="2718118" y="4625427"/>
            <a:ext cx="84532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 dirty="0">
                <a:latin typeface="Candara" panose="020E0502030303020204" pitchFamily="34" charset="0"/>
              </a:rPr>
              <a:t>SQ-Encoder</a:t>
            </a:r>
            <a:endParaRPr lang="en-US" sz="1050" dirty="0"/>
          </a:p>
        </p:txBody>
      </p:sp>
      <p:sp>
        <p:nvSpPr>
          <p:cNvPr id="206" name="Trapezoid 205">
            <a:extLst>
              <a:ext uri="{FF2B5EF4-FFF2-40B4-BE49-F238E27FC236}">
                <a16:creationId xmlns:a16="http://schemas.microsoft.com/office/drawing/2014/main" id="{87654DE1-71F3-05EB-A943-82AA53E1A3A1}"/>
              </a:ext>
            </a:extLst>
          </p:cNvPr>
          <p:cNvSpPr/>
          <p:nvPr/>
        </p:nvSpPr>
        <p:spPr>
          <a:xfrm rot="16200000" flipH="1">
            <a:off x="4369964" y="4394982"/>
            <a:ext cx="492672" cy="775467"/>
          </a:xfrm>
          <a:prstGeom prst="trapezoid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61CF8F0A-8DCB-E9AD-5090-6B05814310F8}"/>
              </a:ext>
            </a:extLst>
          </p:cNvPr>
          <p:cNvSpPr txBox="1"/>
          <p:nvPr/>
        </p:nvSpPr>
        <p:spPr>
          <a:xfrm>
            <a:off x="4197977" y="4647733"/>
            <a:ext cx="88264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 dirty="0">
                <a:latin typeface="Candara" panose="020E0502030303020204" pitchFamily="34" charset="0"/>
              </a:rPr>
              <a:t>SQ-Decoder</a:t>
            </a:r>
            <a:endParaRPr lang="en-US" sz="1050" dirty="0"/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id="{22FA492D-44EE-04D0-C709-7A7B51CD8662}"/>
              </a:ext>
            </a:extLst>
          </p:cNvPr>
          <p:cNvSpPr/>
          <p:nvPr/>
        </p:nvSpPr>
        <p:spPr>
          <a:xfrm flipH="1">
            <a:off x="3731073" y="4463275"/>
            <a:ext cx="39471" cy="24555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F1A9056C-58DE-28C2-283C-3B621CDC7870}"/>
              </a:ext>
            </a:extLst>
          </p:cNvPr>
          <p:cNvSpPr/>
          <p:nvPr/>
        </p:nvSpPr>
        <p:spPr>
          <a:xfrm flipH="1">
            <a:off x="3797422" y="4463275"/>
            <a:ext cx="39471" cy="24555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CC0F92D3-0D41-D1A0-6498-9862E77A3ACE}"/>
              </a:ext>
            </a:extLst>
          </p:cNvPr>
          <p:cNvSpPr/>
          <p:nvPr/>
        </p:nvSpPr>
        <p:spPr>
          <a:xfrm flipH="1">
            <a:off x="3974732" y="4463275"/>
            <a:ext cx="39471" cy="24555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1A20C82E-BADB-756E-3ADC-8322E9828407}"/>
              </a:ext>
            </a:extLst>
          </p:cNvPr>
          <p:cNvSpPr/>
          <p:nvPr/>
        </p:nvSpPr>
        <p:spPr>
          <a:xfrm flipH="1">
            <a:off x="4041080" y="4463275"/>
            <a:ext cx="39471" cy="24555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cxnSp>
        <p:nvCxnSpPr>
          <p:cNvPr id="212" name="Straight Connector 211">
            <a:extLst>
              <a:ext uri="{FF2B5EF4-FFF2-40B4-BE49-F238E27FC236}">
                <a16:creationId xmlns:a16="http://schemas.microsoft.com/office/drawing/2014/main" id="{FA7B9DFC-B693-0406-BDE4-DC64F73BE194}"/>
              </a:ext>
            </a:extLst>
          </p:cNvPr>
          <p:cNvCxnSpPr>
            <a:cxnSpLocks/>
          </p:cNvCxnSpPr>
          <p:nvPr/>
        </p:nvCxnSpPr>
        <p:spPr>
          <a:xfrm>
            <a:off x="3836888" y="4586050"/>
            <a:ext cx="137839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3" name="TextBox 212">
            <a:extLst>
              <a:ext uri="{FF2B5EF4-FFF2-40B4-BE49-F238E27FC236}">
                <a16:creationId xmlns:a16="http://schemas.microsoft.com/office/drawing/2014/main" id="{6B89CFCE-8FEE-6B2A-A9DE-95A71E270515}"/>
              </a:ext>
            </a:extLst>
          </p:cNvPr>
          <p:cNvSpPr txBox="1"/>
          <p:nvPr/>
        </p:nvSpPr>
        <p:spPr>
          <a:xfrm>
            <a:off x="3345958" y="5156822"/>
            <a:ext cx="1122844" cy="261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err="1">
                <a:latin typeface="Candara" panose="020E0502030303020204" pitchFamily="34" charset="0"/>
              </a:rPr>
              <a:t>VecSet</a:t>
            </a:r>
            <a:r>
              <a:rPr lang="en-US" sz="1100" i="1" dirty="0">
                <a:latin typeface="Candara" panose="020E0502030303020204" pitchFamily="34" charset="0"/>
              </a:rPr>
              <a:t> mean</a:t>
            </a:r>
          </a:p>
        </p:txBody>
      </p: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5792C940-09AE-C2C5-A473-B4148780A5B1}"/>
              </a:ext>
            </a:extLst>
          </p:cNvPr>
          <p:cNvGrpSpPr/>
          <p:nvPr/>
        </p:nvGrpSpPr>
        <p:grpSpPr>
          <a:xfrm>
            <a:off x="3731320" y="4884749"/>
            <a:ext cx="349462" cy="245553"/>
            <a:chOff x="3196505" y="4542280"/>
            <a:chExt cx="613220" cy="500170"/>
          </a:xfrm>
        </p:grpSpPr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1AFD7CFF-1F6F-47FA-94CF-0261DC3E689C}"/>
                </a:ext>
              </a:extLst>
            </p:cNvPr>
            <p:cNvSpPr/>
            <p:nvPr/>
          </p:nvSpPr>
          <p:spPr>
            <a:xfrm flipH="1">
              <a:off x="3196505" y="4542280"/>
              <a:ext cx="69261" cy="500170"/>
            </a:xfrm>
            <a:prstGeom prst="rect">
              <a:avLst/>
            </a:prstGeom>
            <a:ln/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04E62FE1-0F86-818C-A412-4FE2B614EA6B}"/>
                </a:ext>
              </a:extLst>
            </p:cNvPr>
            <p:cNvSpPr/>
            <p:nvPr/>
          </p:nvSpPr>
          <p:spPr>
            <a:xfrm flipH="1">
              <a:off x="3312933" y="4542280"/>
              <a:ext cx="69261" cy="500170"/>
            </a:xfrm>
            <a:prstGeom prst="rect">
              <a:avLst/>
            </a:prstGeom>
            <a:ln/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17" name="Rectangle 216">
              <a:extLst>
                <a:ext uri="{FF2B5EF4-FFF2-40B4-BE49-F238E27FC236}">
                  <a16:creationId xmlns:a16="http://schemas.microsoft.com/office/drawing/2014/main" id="{298773AF-E104-ABDE-4FFD-A5F1E62ECAE6}"/>
                </a:ext>
              </a:extLst>
            </p:cNvPr>
            <p:cNvSpPr/>
            <p:nvPr/>
          </p:nvSpPr>
          <p:spPr>
            <a:xfrm flipH="1">
              <a:off x="3624071" y="4542280"/>
              <a:ext cx="69261" cy="500170"/>
            </a:xfrm>
            <a:prstGeom prst="rect">
              <a:avLst/>
            </a:prstGeom>
            <a:ln/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F4971987-6C0B-DDD0-A877-1CAC9462CF9E}"/>
                </a:ext>
              </a:extLst>
            </p:cNvPr>
            <p:cNvSpPr/>
            <p:nvPr/>
          </p:nvSpPr>
          <p:spPr>
            <a:xfrm flipH="1">
              <a:off x="3740499" y="4542280"/>
              <a:ext cx="69261" cy="500170"/>
            </a:xfrm>
            <a:prstGeom prst="rect">
              <a:avLst/>
            </a:prstGeom>
            <a:ln/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B5DB057D-B71F-C3FB-C965-BAE788125015}"/>
                </a:ext>
              </a:extLst>
            </p:cNvPr>
            <p:cNvCxnSpPr>
              <a:cxnSpLocks/>
              <a:stCxn id="216" idx="1"/>
              <a:endCxn id="217" idx="3"/>
            </p:cNvCxnSpPr>
            <p:nvPr/>
          </p:nvCxnSpPr>
          <p:spPr>
            <a:xfrm>
              <a:off x="3382194" y="4792365"/>
              <a:ext cx="241877" cy="0"/>
            </a:xfrm>
            <a:prstGeom prst="line">
              <a:avLst/>
            </a:prstGeom>
            <a:ln/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</p:cxnSp>
      </p:grpSp>
      <p:sp>
        <p:nvSpPr>
          <p:cNvPr id="220" name="TextBox 219">
            <a:extLst>
              <a:ext uri="{FF2B5EF4-FFF2-40B4-BE49-F238E27FC236}">
                <a16:creationId xmlns:a16="http://schemas.microsoft.com/office/drawing/2014/main" id="{B13CEAB5-F4CE-6389-1A2A-B705CF9BFA08}"/>
              </a:ext>
            </a:extLst>
          </p:cNvPr>
          <p:cNvSpPr txBox="1"/>
          <p:nvPr/>
        </p:nvSpPr>
        <p:spPr>
          <a:xfrm>
            <a:off x="3287011" y="4195908"/>
            <a:ext cx="1338121" cy="261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err="1">
                <a:latin typeface="Candara" panose="020E0502030303020204" pitchFamily="34" charset="0"/>
              </a:rPr>
              <a:t>VecSet</a:t>
            </a:r>
            <a:r>
              <a:rPr lang="en-US" sz="1100" i="1" dirty="0">
                <a:latin typeface="Candara" panose="020E0502030303020204" pitchFamily="34" charset="0"/>
              </a:rPr>
              <a:t> variance</a:t>
            </a:r>
          </a:p>
        </p:txBody>
      </p:sp>
      <p:cxnSp>
        <p:nvCxnSpPr>
          <p:cNvPr id="221" name="Straight Arrow Connector 220">
            <a:extLst>
              <a:ext uri="{FF2B5EF4-FFF2-40B4-BE49-F238E27FC236}">
                <a16:creationId xmlns:a16="http://schemas.microsoft.com/office/drawing/2014/main" id="{32505D22-45D8-3F80-2E3C-4BE2253DBD16}"/>
              </a:ext>
            </a:extLst>
          </p:cNvPr>
          <p:cNvCxnSpPr>
            <a:cxnSpLocks/>
          </p:cNvCxnSpPr>
          <p:nvPr/>
        </p:nvCxnSpPr>
        <p:spPr>
          <a:xfrm flipV="1">
            <a:off x="3563931" y="4586052"/>
            <a:ext cx="167147" cy="196664"/>
          </a:xfrm>
          <a:prstGeom prst="straightConnector1">
            <a:avLst/>
          </a:pr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2" name="Straight Arrow Connector 221">
            <a:extLst>
              <a:ext uri="{FF2B5EF4-FFF2-40B4-BE49-F238E27FC236}">
                <a16:creationId xmlns:a16="http://schemas.microsoft.com/office/drawing/2014/main" id="{74AE21BF-1B16-1051-AC8D-7F1C085029A1}"/>
              </a:ext>
            </a:extLst>
          </p:cNvPr>
          <p:cNvCxnSpPr>
            <a:cxnSpLocks/>
          </p:cNvCxnSpPr>
          <p:nvPr/>
        </p:nvCxnSpPr>
        <p:spPr>
          <a:xfrm>
            <a:off x="3563931" y="4782714"/>
            <a:ext cx="167394" cy="224810"/>
          </a:xfrm>
          <a:prstGeom prst="straightConnector1">
            <a:avLst/>
          </a:pr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3" name="Straight Arrow Connector 222">
            <a:extLst>
              <a:ext uri="{FF2B5EF4-FFF2-40B4-BE49-F238E27FC236}">
                <a16:creationId xmlns:a16="http://schemas.microsoft.com/office/drawing/2014/main" id="{7C65B978-5BD5-745F-D615-99811E3D5EDB}"/>
              </a:ext>
            </a:extLst>
          </p:cNvPr>
          <p:cNvCxnSpPr>
            <a:cxnSpLocks/>
          </p:cNvCxnSpPr>
          <p:nvPr/>
        </p:nvCxnSpPr>
        <p:spPr>
          <a:xfrm>
            <a:off x="4080550" y="4586056"/>
            <a:ext cx="148016" cy="196664"/>
          </a:xfrm>
          <a:prstGeom prst="straightConnector1">
            <a:avLst/>
          </a:pr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4" name="Straight Arrow Connector 223">
            <a:extLst>
              <a:ext uri="{FF2B5EF4-FFF2-40B4-BE49-F238E27FC236}">
                <a16:creationId xmlns:a16="http://schemas.microsoft.com/office/drawing/2014/main" id="{59028632-B623-917A-4874-68002BEFB57D}"/>
              </a:ext>
            </a:extLst>
          </p:cNvPr>
          <p:cNvCxnSpPr>
            <a:cxnSpLocks/>
          </p:cNvCxnSpPr>
          <p:nvPr/>
        </p:nvCxnSpPr>
        <p:spPr>
          <a:xfrm flipV="1">
            <a:off x="4080782" y="4782713"/>
            <a:ext cx="147766" cy="224810"/>
          </a:xfrm>
          <a:prstGeom prst="straightConnector1">
            <a:avLst/>
          </a:pr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225" name="Graphic 224" descr="Lock outline">
            <a:extLst>
              <a:ext uri="{FF2B5EF4-FFF2-40B4-BE49-F238E27FC236}">
                <a16:creationId xmlns:a16="http://schemas.microsoft.com/office/drawing/2014/main" id="{48ACD46E-6ABB-E7E8-1C5D-6FD0757099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0414" y="1881197"/>
            <a:ext cx="407345" cy="407345"/>
          </a:xfrm>
          <a:prstGeom prst="rect">
            <a:avLst/>
          </a:prstGeom>
        </p:spPr>
      </p:pic>
      <p:pic>
        <p:nvPicPr>
          <p:cNvPr id="226" name="Graphic 225" descr="Lock outline">
            <a:extLst>
              <a:ext uri="{FF2B5EF4-FFF2-40B4-BE49-F238E27FC236}">
                <a16:creationId xmlns:a16="http://schemas.microsoft.com/office/drawing/2014/main" id="{A09BB89E-DF51-AD75-6CE6-D977A33C0E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4459" y="3826747"/>
            <a:ext cx="407345" cy="407345"/>
          </a:xfrm>
          <a:prstGeom prst="rect">
            <a:avLst/>
          </a:prstGeom>
        </p:spPr>
      </p:pic>
      <p:sp>
        <p:nvSpPr>
          <p:cNvPr id="227" name="TextBox 226">
            <a:extLst>
              <a:ext uri="{FF2B5EF4-FFF2-40B4-BE49-F238E27FC236}">
                <a16:creationId xmlns:a16="http://schemas.microsoft.com/office/drawing/2014/main" id="{6CFD6E06-E145-DAD2-366C-BD98B6156738}"/>
              </a:ext>
            </a:extLst>
          </p:cNvPr>
          <p:cNvSpPr txBox="1"/>
          <p:nvPr/>
        </p:nvSpPr>
        <p:spPr>
          <a:xfrm>
            <a:off x="4890371" y="3321444"/>
            <a:ext cx="1103715" cy="261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tx2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conditioning</a:t>
            </a:r>
          </a:p>
        </p:txBody>
      </p: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5AEDCFD5-6DAB-164A-6229-8851171E3854}"/>
              </a:ext>
            </a:extLst>
          </p:cNvPr>
          <p:cNvGrpSpPr/>
          <p:nvPr/>
        </p:nvGrpSpPr>
        <p:grpSpPr>
          <a:xfrm>
            <a:off x="7379390" y="2923057"/>
            <a:ext cx="349477" cy="245553"/>
            <a:chOff x="3196505" y="4542280"/>
            <a:chExt cx="613255" cy="500170"/>
          </a:xfrm>
          <a:solidFill>
            <a:schemeClr val="accent6"/>
          </a:solidFill>
        </p:grpSpPr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5B7E4892-03F8-2978-CD01-4F6CD947D3BE}"/>
                </a:ext>
              </a:extLst>
            </p:cNvPr>
            <p:cNvSpPr/>
            <p:nvPr/>
          </p:nvSpPr>
          <p:spPr>
            <a:xfrm flipH="1">
              <a:off x="3196505" y="4542280"/>
              <a:ext cx="69261" cy="50017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BA5DFC62-090A-9E0A-81A3-130BBBCDFAB3}"/>
                </a:ext>
              </a:extLst>
            </p:cNvPr>
            <p:cNvSpPr/>
            <p:nvPr/>
          </p:nvSpPr>
          <p:spPr>
            <a:xfrm flipH="1">
              <a:off x="3312933" y="4542280"/>
              <a:ext cx="69261" cy="50017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749FC654-FB98-10EF-0945-0459C9131AC6}"/>
                </a:ext>
              </a:extLst>
            </p:cNvPr>
            <p:cNvSpPr/>
            <p:nvPr/>
          </p:nvSpPr>
          <p:spPr>
            <a:xfrm flipH="1">
              <a:off x="3624071" y="4542280"/>
              <a:ext cx="69261" cy="50017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252F69DE-B6AB-413A-F09C-23883AA0AF30}"/>
                </a:ext>
              </a:extLst>
            </p:cNvPr>
            <p:cNvSpPr/>
            <p:nvPr/>
          </p:nvSpPr>
          <p:spPr>
            <a:xfrm flipH="1">
              <a:off x="3740499" y="4542280"/>
              <a:ext cx="69261" cy="50017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id="{937F9E17-4560-A360-C100-017D60EB397C}"/>
                </a:ext>
              </a:extLst>
            </p:cNvPr>
            <p:cNvCxnSpPr>
              <a:cxnSpLocks/>
              <a:stCxn id="230" idx="1"/>
              <a:endCxn id="231" idx="3"/>
            </p:cNvCxnSpPr>
            <p:nvPr/>
          </p:nvCxnSpPr>
          <p:spPr>
            <a:xfrm>
              <a:off x="3382194" y="4792365"/>
              <a:ext cx="241877" cy="0"/>
            </a:xfrm>
            <a:prstGeom prst="line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4" name="TextBox 233">
            <a:extLst>
              <a:ext uri="{FF2B5EF4-FFF2-40B4-BE49-F238E27FC236}">
                <a16:creationId xmlns:a16="http://schemas.microsoft.com/office/drawing/2014/main" id="{83BB77BD-CD72-0D37-AEAA-984BD765D23C}"/>
              </a:ext>
            </a:extLst>
          </p:cNvPr>
          <p:cNvSpPr txBox="1"/>
          <p:nvPr/>
        </p:nvSpPr>
        <p:spPr>
          <a:xfrm>
            <a:off x="6823183" y="3251139"/>
            <a:ext cx="1411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>
                <a:latin typeface="Candara" panose="020E0502030303020204" pitchFamily="34" charset="0"/>
              </a:rPr>
              <a:t>noisy SQ latent</a:t>
            </a:r>
          </a:p>
        </p:txBody>
      </p: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A270C5EB-695B-0176-99DF-88C0EA7BB657}"/>
              </a:ext>
            </a:extLst>
          </p:cNvPr>
          <p:cNvGrpSpPr/>
          <p:nvPr/>
        </p:nvGrpSpPr>
        <p:grpSpPr>
          <a:xfrm>
            <a:off x="9540785" y="2923057"/>
            <a:ext cx="349477" cy="245553"/>
            <a:chOff x="3196505" y="4542280"/>
            <a:chExt cx="613255" cy="500170"/>
          </a:xfrm>
          <a:solidFill>
            <a:schemeClr val="accent6"/>
          </a:solidFill>
        </p:grpSpPr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277276C7-2186-7EF1-751A-E4A4B1441B3A}"/>
                </a:ext>
              </a:extLst>
            </p:cNvPr>
            <p:cNvSpPr/>
            <p:nvPr/>
          </p:nvSpPr>
          <p:spPr>
            <a:xfrm flipH="1">
              <a:off x="3196505" y="4542280"/>
              <a:ext cx="69261" cy="50017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id="{E650BEC2-0652-DC7F-0E6D-C9A5DC3A67D6}"/>
                </a:ext>
              </a:extLst>
            </p:cNvPr>
            <p:cNvSpPr/>
            <p:nvPr/>
          </p:nvSpPr>
          <p:spPr>
            <a:xfrm flipH="1">
              <a:off x="3312933" y="4542280"/>
              <a:ext cx="69261" cy="50017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D2FB24B4-A408-E0C3-9E2C-3294684D42DC}"/>
                </a:ext>
              </a:extLst>
            </p:cNvPr>
            <p:cNvSpPr/>
            <p:nvPr/>
          </p:nvSpPr>
          <p:spPr>
            <a:xfrm flipH="1">
              <a:off x="3624071" y="4542280"/>
              <a:ext cx="69261" cy="50017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id="{A76291E9-36CC-409C-5F2B-3D7882F4A93B}"/>
                </a:ext>
              </a:extLst>
            </p:cNvPr>
            <p:cNvSpPr/>
            <p:nvPr/>
          </p:nvSpPr>
          <p:spPr>
            <a:xfrm flipH="1">
              <a:off x="3740499" y="4542280"/>
              <a:ext cx="69261" cy="50017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cxnSp>
          <p:nvCxnSpPr>
            <p:cNvPr id="240" name="Straight Connector 239">
              <a:extLst>
                <a:ext uri="{FF2B5EF4-FFF2-40B4-BE49-F238E27FC236}">
                  <a16:creationId xmlns:a16="http://schemas.microsoft.com/office/drawing/2014/main" id="{4B00D26D-3DE8-B49D-2D58-9588FB0F2927}"/>
                </a:ext>
              </a:extLst>
            </p:cNvPr>
            <p:cNvCxnSpPr>
              <a:cxnSpLocks/>
              <a:stCxn id="237" idx="1"/>
              <a:endCxn id="238" idx="3"/>
            </p:cNvCxnSpPr>
            <p:nvPr/>
          </p:nvCxnSpPr>
          <p:spPr>
            <a:xfrm>
              <a:off x="3382194" y="4792365"/>
              <a:ext cx="241877" cy="0"/>
            </a:xfrm>
            <a:prstGeom prst="line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1" name="TextBox 240">
            <a:extLst>
              <a:ext uri="{FF2B5EF4-FFF2-40B4-BE49-F238E27FC236}">
                <a16:creationId xmlns:a16="http://schemas.microsoft.com/office/drawing/2014/main" id="{CC675DB8-5621-D220-06ED-2C100946BAB9}"/>
              </a:ext>
            </a:extLst>
          </p:cNvPr>
          <p:cNvSpPr txBox="1"/>
          <p:nvPr/>
        </p:nvSpPr>
        <p:spPr>
          <a:xfrm>
            <a:off x="8953253" y="3235019"/>
            <a:ext cx="17353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>
                <a:latin typeface="Candara" panose="020E0502030303020204" pitchFamily="34" charset="0"/>
              </a:rPr>
              <a:t>denoised SQ latent</a:t>
            </a:r>
          </a:p>
        </p:txBody>
      </p:sp>
      <p:cxnSp>
        <p:nvCxnSpPr>
          <p:cNvPr id="242" name="Straight Arrow Connector 241">
            <a:extLst>
              <a:ext uri="{FF2B5EF4-FFF2-40B4-BE49-F238E27FC236}">
                <a16:creationId xmlns:a16="http://schemas.microsoft.com/office/drawing/2014/main" id="{CDDE3499-7C93-2BEB-D9A6-86D00EE0B255}"/>
              </a:ext>
            </a:extLst>
          </p:cNvPr>
          <p:cNvCxnSpPr>
            <a:cxnSpLocks/>
          </p:cNvCxnSpPr>
          <p:nvPr/>
        </p:nvCxnSpPr>
        <p:spPr>
          <a:xfrm>
            <a:off x="7796808" y="3045833"/>
            <a:ext cx="405675" cy="0"/>
          </a:xfrm>
          <a:prstGeom prst="straightConnector1">
            <a:avLst/>
          </a:pr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43" name="Straight Arrow Connector 242">
            <a:extLst>
              <a:ext uri="{FF2B5EF4-FFF2-40B4-BE49-F238E27FC236}">
                <a16:creationId xmlns:a16="http://schemas.microsoft.com/office/drawing/2014/main" id="{08A4D4BF-2A35-E665-1D30-E0ACB10C8B46}"/>
              </a:ext>
            </a:extLst>
          </p:cNvPr>
          <p:cNvCxnSpPr>
            <a:cxnSpLocks/>
          </p:cNvCxnSpPr>
          <p:nvPr/>
        </p:nvCxnSpPr>
        <p:spPr>
          <a:xfrm>
            <a:off x="9067173" y="3045833"/>
            <a:ext cx="1070271" cy="0"/>
          </a:xfrm>
          <a:prstGeom prst="straightConnector1">
            <a:avLst/>
          </a:pr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44" name="Rectangle 243">
            <a:extLst>
              <a:ext uri="{FF2B5EF4-FFF2-40B4-BE49-F238E27FC236}">
                <a16:creationId xmlns:a16="http://schemas.microsoft.com/office/drawing/2014/main" id="{EF46A155-3CED-14EC-080D-54B7EB6C9FB5}"/>
              </a:ext>
            </a:extLst>
          </p:cNvPr>
          <p:cNvSpPr/>
          <p:nvPr/>
        </p:nvSpPr>
        <p:spPr>
          <a:xfrm>
            <a:off x="8202479" y="2826846"/>
            <a:ext cx="864695" cy="43797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  <a:latin typeface="Candara" panose="020E0502030303020204" pitchFamily="34" charset="0"/>
              </a:rPr>
              <a:t>SIT Model</a:t>
            </a:r>
          </a:p>
        </p:txBody>
      </p:sp>
      <p:sp>
        <p:nvSpPr>
          <p:cNvPr id="245" name="Rectangle 244">
            <a:extLst>
              <a:ext uri="{FF2B5EF4-FFF2-40B4-BE49-F238E27FC236}">
                <a16:creationId xmlns:a16="http://schemas.microsoft.com/office/drawing/2014/main" id="{569EE55E-12AB-EA1C-C2A1-DFCC8E4A24C7}"/>
              </a:ext>
            </a:extLst>
          </p:cNvPr>
          <p:cNvSpPr/>
          <p:nvPr/>
        </p:nvSpPr>
        <p:spPr>
          <a:xfrm>
            <a:off x="6284246" y="3832179"/>
            <a:ext cx="4559120" cy="1666474"/>
          </a:xfrm>
          <a:prstGeom prst="rect">
            <a:avLst/>
          </a:prstGeom>
          <a:solidFill>
            <a:schemeClr val="bg2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9E9A0D82-E94D-E9D6-AFDC-1DFC0918415E}"/>
              </a:ext>
            </a:extLst>
          </p:cNvPr>
          <p:cNvSpPr txBox="1"/>
          <p:nvPr/>
        </p:nvSpPr>
        <p:spPr>
          <a:xfrm>
            <a:off x="7076841" y="3865838"/>
            <a:ext cx="191404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Candara" panose="020E0502030303020204" pitchFamily="34" charset="0"/>
              </a:rPr>
              <a:t>Inference </a:t>
            </a:r>
            <a:r>
              <a:rPr lang="en-US" altLang="zh-CN" sz="1600" b="1" dirty="0">
                <a:latin typeface="Candara" panose="020E0502030303020204" pitchFamily="34" charset="0"/>
              </a:rPr>
              <a:t>S</a:t>
            </a:r>
            <a:r>
              <a:rPr lang="en-US" sz="1600" b="1" dirty="0">
                <a:latin typeface="Candara" panose="020E0502030303020204" pitchFamily="34" charset="0"/>
              </a:rPr>
              <a:t>tage</a:t>
            </a:r>
          </a:p>
        </p:txBody>
      </p:sp>
      <p:sp>
        <p:nvSpPr>
          <p:cNvPr id="247" name="Freeform: Shape 246">
            <a:extLst>
              <a:ext uri="{FF2B5EF4-FFF2-40B4-BE49-F238E27FC236}">
                <a16:creationId xmlns:a16="http://schemas.microsoft.com/office/drawing/2014/main" id="{A36DB609-F1E6-FD96-D984-175A10D57F89}"/>
              </a:ext>
            </a:extLst>
          </p:cNvPr>
          <p:cNvSpPr/>
          <p:nvPr/>
        </p:nvSpPr>
        <p:spPr>
          <a:xfrm>
            <a:off x="9935241" y="3045836"/>
            <a:ext cx="707593" cy="1742651"/>
          </a:xfrm>
          <a:custGeom>
            <a:avLst/>
            <a:gdLst>
              <a:gd name="connsiteX0" fmla="*/ 207434 w 575734"/>
              <a:gd name="connsiteY0" fmla="*/ 0 h 2175934"/>
              <a:gd name="connsiteX1" fmla="*/ 575734 w 575734"/>
              <a:gd name="connsiteY1" fmla="*/ 0 h 2175934"/>
              <a:gd name="connsiteX2" fmla="*/ 575734 w 575734"/>
              <a:gd name="connsiteY2" fmla="*/ 2175934 h 2175934"/>
              <a:gd name="connsiteX3" fmla="*/ 0 w 575734"/>
              <a:gd name="connsiteY3" fmla="*/ 2175934 h 2175934"/>
              <a:gd name="connsiteX0" fmla="*/ 0 w 1363299"/>
              <a:gd name="connsiteY0" fmla="*/ 0 h 2179760"/>
              <a:gd name="connsiteX1" fmla="*/ 1363299 w 1363299"/>
              <a:gd name="connsiteY1" fmla="*/ 3826 h 2179760"/>
              <a:gd name="connsiteX2" fmla="*/ 1363299 w 1363299"/>
              <a:gd name="connsiteY2" fmla="*/ 2179760 h 2179760"/>
              <a:gd name="connsiteX3" fmla="*/ 787565 w 1363299"/>
              <a:gd name="connsiteY3" fmla="*/ 2179760 h 2179760"/>
              <a:gd name="connsiteX0" fmla="*/ 0 w 945645"/>
              <a:gd name="connsiteY0" fmla="*/ 3825 h 2175934"/>
              <a:gd name="connsiteX1" fmla="*/ 945645 w 945645"/>
              <a:gd name="connsiteY1" fmla="*/ 0 h 2175934"/>
              <a:gd name="connsiteX2" fmla="*/ 945645 w 945645"/>
              <a:gd name="connsiteY2" fmla="*/ 2175934 h 2175934"/>
              <a:gd name="connsiteX3" fmla="*/ 369911 w 945645"/>
              <a:gd name="connsiteY3" fmla="*/ 2175934 h 2175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5645" h="2175934">
                <a:moveTo>
                  <a:pt x="0" y="3825"/>
                </a:moveTo>
                <a:lnTo>
                  <a:pt x="945645" y="0"/>
                </a:lnTo>
                <a:lnTo>
                  <a:pt x="945645" y="2175934"/>
                </a:lnTo>
                <a:lnTo>
                  <a:pt x="369911" y="2175934"/>
                </a:ln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grpSp>
        <p:nvGrpSpPr>
          <p:cNvPr id="248" name="Group 247">
            <a:extLst>
              <a:ext uri="{FF2B5EF4-FFF2-40B4-BE49-F238E27FC236}">
                <a16:creationId xmlns:a16="http://schemas.microsoft.com/office/drawing/2014/main" id="{1E700A2F-9763-E6CE-F05E-F417F2784BC6}"/>
              </a:ext>
            </a:extLst>
          </p:cNvPr>
          <p:cNvGrpSpPr/>
          <p:nvPr/>
        </p:nvGrpSpPr>
        <p:grpSpPr>
          <a:xfrm>
            <a:off x="9293767" y="4529536"/>
            <a:ext cx="958042" cy="499509"/>
            <a:chOff x="3693125" y="1266412"/>
            <a:chExt cx="1051179" cy="621149"/>
          </a:xfrm>
        </p:grpSpPr>
        <p:sp>
          <p:nvSpPr>
            <p:cNvPr id="249" name="Trapezoid 248">
              <a:extLst>
                <a:ext uri="{FF2B5EF4-FFF2-40B4-BE49-F238E27FC236}">
                  <a16:creationId xmlns:a16="http://schemas.microsoft.com/office/drawing/2014/main" id="{67C4290B-4407-37B3-8AFD-9B167D1B2527}"/>
                </a:ext>
              </a:extLst>
            </p:cNvPr>
            <p:cNvSpPr/>
            <p:nvPr/>
          </p:nvSpPr>
          <p:spPr>
            <a:xfrm rot="16200000" flipV="1">
              <a:off x="3973993" y="1173826"/>
              <a:ext cx="612648" cy="814822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DE5D0100-1DA6-DC08-7D59-2A1D7D37D5AA}"/>
                </a:ext>
              </a:extLst>
            </p:cNvPr>
            <p:cNvSpPr txBox="1"/>
            <p:nvPr/>
          </p:nvSpPr>
          <p:spPr>
            <a:xfrm>
              <a:off x="3693125" y="1266412"/>
              <a:ext cx="1051179" cy="5166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050" dirty="0">
                  <a:latin typeface="Candara" panose="020E0502030303020204" pitchFamily="34" charset="0"/>
                </a:rPr>
                <a:t>SQ-</a:t>
              </a:r>
            </a:p>
            <a:p>
              <a:pPr algn="ctr"/>
              <a:r>
                <a:rPr lang="en-US" sz="1050" dirty="0">
                  <a:latin typeface="Candara" panose="020E0502030303020204" pitchFamily="34" charset="0"/>
                </a:rPr>
                <a:t>Decoder</a:t>
              </a:r>
              <a:endParaRPr lang="en-US" sz="1050" dirty="0"/>
            </a:p>
          </p:txBody>
        </p:sp>
      </p:grpSp>
      <p:cxnSp>
        <p:nvCxnSpPr>
          <p:cNvPr id="251" name="Straight Arrow Connector 250">
            <a:extLst>
              <a:ext uri="{FF2B5EF4-FFF2-40B4-BE49-F238E27FC236}">
                <a16:creationId xmlns:a16="http://schemas.microsoft.com/office/drawing/2014/main" id="{2D7D57BE-04D1-6928-F6E8-F9345D32BD4C}"/>
              </a:ext>
            </a:extLst>
          </p:cNvPr>
          <p:cNvCxnSpPr>
            <a:cxnSpLocks/>
          </p:cNvCxnSpPr>
          <p:nvPr/>
        </p:nvCxnSpPr>
        <p:spPr>
          <a:xfrm flipH="1">
            <a:off x="7468034" y="4774691"/>
            <a:ext cx="9337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2" name="TextBox 251">
            <a:extLst>
              <a:ext uri="{FF2B5EF4-FFF2-40B4-BE49-F238E27FC236}">
                <a16:creationId xmlns:a16="http://schemas.microsoft.com/office/drawing/2014/main" id="{CD4A3BE4-F5EA-F445-8BFA-DF2CD712873D}"/>
              </a:ext>
            </a:extLst>
          </p:cNvPr>
          <p:cNvSpPr txBox="1"/>
          <p:nvPr/>
        </p:nvSpPr>
        <p:spPr>
          <a:xfrm>
            <a:off x="7480287" y="4538982"/>
            <a:ext cx="108307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latin typeface="Candara" panose="020E0502030303020204" pitchFamily="34" charset="0"/>
              </a:rPr>
              <a:t>Layout Extraction</a:t>
            </a:r>
            <a:endParaRPr lang="en-US" sz="11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3" name="TextBox 252">
                <a:extLst>
                  <a:ext uri="{FF2B5EF4-FFF2-40B4-BE49-F238E27FC236}">
                    <a16:creationId xmlns:a16="http://schemas.microsoft.com/office/drawing/2014/main" id="{795DFD49-D09F-5451-68E2-8D97F21F866A}"/>
                  </a:ext>
                </a:extLst>
              </p:cNvPr>
              <p:cNvSpPr txBox="1"/>
              <p:nvPr/>
            </p:nvSpPr>
            <p:spPr>
              <a:xfrm>
                <a:off x="7977316" y="2332685"/>
                <a:ext cx="1315021" cy="276999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200" dirty="0">
                    <a:latin typeface="Candara" panose="020E0502030303020204" pitchFamily="34" charset="0"/>
                  </a:rPr>
                  <a:t>time stamp: </a:t>
                </a:r>
                <a14:m>
                  <m:oMath xmlns:m="http://schemas.openxmlformats.org/officeDocument/2006/math">
                    <m:r>
                      <a:rPr lang="en-US" altLang="zh-CN" sz="12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sz="12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253" name="TextBox 252">
                <a:extLst>
                  <a:ext uri="{FF2B5EF4-FFF2-40B4-BE49-F238E27FC236}">
                    <a16:creationId xmlns:a16="http://schemas.microsoft.com/office/drawing/2014/main" id="{795DFD49-D09F-5451-68E2-8D97F21F86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7316" y="2332685"/>
                <a:ext cx="1315021" cy="276999"/>
              </a:xfrm>
              <a:prstGeom prst="rect">
                <a:avLst/>
              </a:prstGeom>
              <a:blipFill>
                <a:blip r:embed="rId4"/>
                <a:stretch>
                  <a:fillRect b="-14894"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4" name="Straight Arrow Connector 253">
            <a:extLst>
              <a:ext uri="{FF2B5EF4-FFF2-40B4-BE49-F238E27FC236}">
                <a16:creationId xmlns:a16="http://schemas.microsoft.com/office/drawing/2014/main" id="{15C5B455-1884-29E0-4B6B-6A7DB8F5C89F}"/>
              </a:ext>
            </a:extLst>
          </p:cNvPr>
          <p:cNvCxnSpPr>
            <a:cxnSpLocks/>
          </p:cNvCxnSpPr>
          <p:nvPr/>
        </p:nvCxnSpPr>
        <p:spPr>
          <a:xfrm>
            <a:off x="8634827" y="2609684"/>
            <a:ext cx="0" cy="217162"/>
          </a:xfrm>
          <a:prstGeom prst="straightConnector1">
            <a:avLst/>
          </a:pr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C72B1516-0FB2-2DFE-C970-2CC60C27849C}"/>
              </a:ext>
            </a:extLst>
          </p:cNvPr>
          <p:cNvGrpSpPr/>
          <p:nvPr/>
        </p:nvGrpSpPr>
        <p:grpSpPr>
          <a:xfrm>
            <a:off x="7379390" y="2515816"/>
            <a:ext cx="349477" cy="245553"/>
            <a:chOff x="3196505" y="4542280"/>
            <a:chExt cx="613255" cy="500170"/>
          </a:xfrm>
          <a:solidFill>
            <a:srgbClr val="83CBEB"/>
          </a:solidFill>
        </p:grpSpPr>
        <p:sp>
          <p:nvSpPr>
            <p:cNvPr id="256" name="Rectangle 255">
              <a:extLst>
                <a:ext uri="{FF2B5EF4-FFF2-40B4-BE49-F238E27FC236}">
                  <a16:creationId xmlns:a16="http://schemas.microsoft.com/office/drawing/2014/main" id="{06074EFD-A880-9FE7-DF44-3E1E18E2078C}"/>
                </a:ext>
              </a:extLst>
            </p:cNvPr>
            <p:cNvSpPr/>
            <p:nvPr/>
          </p:nvSpPr>
          <p:spPr>
            <a:xfrm flipH="1">
              <a:off x="3196505" y="4542280"/>
              <a:ext cx="69261" cy="50017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57" name="Rectangle 256">
              <a:extLst>
                <a:ext uri="{FF2B5EF4-FFF2-40B4-BE49-F238E27FC236}">
                  <a16:creationId xmlns:a16="http://schemas.microsoft.com/office/drawing/2014/main" id="{E60B677E-3D3D-97DE-4977-4BAE110C8A5A}"/>
                </a:ext>
              </a:extLst>
            </p:cNvPr>
            <p:cNvSpPr/>
            <p:nvPr/>
          </p:nvSpPr>
          <p:spPr>
            <a:xfrm flipH="1">
              <a:off x="3312933" y="4542280"/>
              <a:ext cx="69261" cy="50017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58" name="Rectangle 257">
              <a:extLst>
                <a:ext uri="{FF2B5EF4-FFF2-40B4-BE49-F238E27FC236}">
                  <a16:creationId xmlns:a16="http://schemas.microsoft.com/office/drawing/2014/main" id="{F297CE45-6F49-55CC-1A99-E10526AAB16C}"/>
                </a:ext>
              </a:extLst>
            </p:cNvPr>
            <p:cNvSpPr/>
            <p:nvPr/>
          </p:nvSpPr>
          <p:spPr>
            <a:xfrm flipH="1">
              <a:off x="3624071" y="4542280"/>
              <a:ext cx="69261" cy="50017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59" name="Rectangle 258">
              <a:extLst>
                <a:ext uri="{FF2B5EF4-FFF2-40B4-BE49-F238E27FC236}">
                  <a16:creationId xmlns:a16="http://schemas.microsoft.com/office/drawing/2014/main" id="{1F3A9C7B-3ED1-096C-D022-BD813EF6D334}"/>
                </a:ext>
              </a:extLst>
            </p:cNvPr>
            <p:cNvSpPr/>
            <p:nvPr/>
          </p:nvSpPr>
          <p:spPr>
            <a:xfrm flipH="1">
              <a:off x="3740499" y="4542280"/>
              <a:ext cx="69261" cy="50017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cxnSp>
          <p:nvCxnSpPr>
            <p:cNvPr id="260" name="Straight Connector 259">
              <a:extLst>
                <a:ext uri="{FF2B5EF4-FFF2-40B4-BE49-F238E27FC236}">
                  <a16:creationId xmlns:a16="http://schemas.microsoft.com/office/drawing/2014/main" id="{3CBC7179-473A-9B36-8599-0850107EC004}"/>
                </a:ext>
              </a:extLst>
            </p:cNvPr>
            <p:cNvCxnSpPr>
              <a:cxnSpLocks/>
              <a:stCxn id="257" idx="1"/>
              <a:endCxn id="258" idx="3"/>
            </p:cNvCxnSpPr>
            <p:nvPr/>
          </p:nvCxnSpPr>
          <p:spPr>
            <a:xfrm>
              <a:off x="3382194" y="4792365"/>
              <a:ext cx="241877" cy="0"/>
            </a:xfrm>
            <a:prstGeom prst="line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1" name="Freeform: Shape 260">
            <a:extLst>
              <a:ext uri="{FF2B5EF4-FFF2-40B4-BE49-F238E27FC236}">
                <a16:creationId xmlns:a16="http://schemas.microsoft.com/office/drawing/2014/main" id="{1C4C3C1E-05C3-CE06-FF8C-E56AFF63A9C3}"/>
              </a:ext>
            </a:extLst>
          </p:cNvPr>
          <p:cNvSpPr/>
          <p:nvPr/>
        </p:nvSpPr>
        <p:spPr>
          <a:xfrm>
            <a:off x="3921217" y="2720879"/>
            <a:ext cx="3371063" cy="628762"/>
          </a:xfrm>
          <a:custGeom>
            <a:avLst/>
            <a:gdLst>
              <a:gd name="connsiteX0" fmla="*/ 0 w 4302539"/>
              <a:gd name="connsiteY0" fmla="*/ 348974 h 781878"/>
              <a:gd name="connsiteX1" fmla="*/ 0 w 4302539"/>
              <a:gd name="connsiteY1" fmla="*/ 781878 h 781878"/>
              <a:gd name="connsiteX2" fmla="*/ 3617843 w 4302539"/>
              <a:gd name="connsiteY2" fmla="*/ 781878 h 781878"/>
              <a:gd name="connsiteX3" fmla="*/ 3617843 w 4302539"/>
              <a:gd name="connsiteY3" fmla="*/ 0 h 781878"/>
              <a:gd name="connsiteX4" fmla="*/ 4302539 w 4302539"/>
              <a:gd name="connsiteY4" fmla="*/ 0 h 781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02539" h="781878">
                <a:moveTo>
                  <a:pt x="0" y="348974"/>
                </a:moveTo>
                <a:lnTo>
                  <a:pt x="0" y="781878"/>
                </a:lnTo>
                <a:lnTo>
                  <a:pt x="3617843" y="781878"/>
                </a:lnTo>
                <a:lnTo>
                  <a:pt x="3617843" y="0"/>
                </a:lnTo>
                <a:lnTo>
                  <a:pt x="4302539" y="0"/>
                </a:ln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62" name="Left Bracket 261">
            <a:extLst>
              <a:ext uri="{FF2B5EF4-FFF2-40B4-BE49-F238E27FC236}">
                <a16:creationId xmlns:a16="http://schemas.microsoft.com/office/drawing/2014/main" id="{8ED01A5D-4A7D-9BCF-4171-83DD7C319A86}"/>
              </a:ext>
            </a:extLst>
          </p:cNvPr>
          <p:cNvSpPr/>
          <p:nvPr/>
        </p:nvSpPr>
        <p:spPr>
          <a:xfrm>
            <a:off x="7308707" y="2589845"/>
            <a:ext cx="36765" cy="582758"/>
          </a:xfrm>
          <a:prstGeom prst="leftBracke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63" name="Left Bracket 262">
            <a:extLst>
              <a:ext uri="{FF2B5EF4-FFF2-40B4-BE49-F238E27FC236}">
                <a16:creationId xmlns:a16="http://schemas.microsoft.com/office/drawing/2014/main" id="{B2634D1C-C9CF-F47A-2DEA-8002E58E0486}"/>
              </a:ext>
            </a:extLst>
          </p:cNvPr>
          <p:cNvSpPr/>
          <p:nvPr/>
        </p:nvSpPr>
        <p:spPr>
          <a:xfrm flipH="1">
            <a:off x="7765892" y="2584806"/>
            <a:ext cx="36765" cy="582758"/>
          </a:xfrm>
          <a:prstGeom prst="leftBracke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57836EF5-2734-4DF2-D0AD-6DEC2BD04B30}"/>
              </a:ext>
            </a:extLst>
          </p:cNvPr>
          <p:cNvSpPr txBox="1"/>
          <p:nvPr/>
        </p:nvSpPr>
        <p:spPr>
          <a:xfrm>
            <a:off x="7324230" y="2719655"/>
            <a:ext cx="4279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1" dirty="0">
                <a:latin typeface="Candara" panose="020E0502030303020204" pitchFamily="34" charset="0"/>
              </a:rPr>
              <a:t>Add</a:t>
            </a:r>
          </a:p>
        </p:txBody>
      </p:sp>
      <p:pic>
        <p:nvPicPr>
          <p:cNvPr id="265" name="Picture 264" descr="A white duck with black lines&#10;&#10;AI-generated content may be incorrect.">
            <a:extLst>
              <a:ext uri="{FF2B5EF4-FFF2-40B4-BE49-F238E27FC236}">
                <a16:creationId xmlns:a16="http://schemas.microsoft.com/office/drawing/2014/main" id="{61CB3C5A-2E4D-16C1-A4D4-3C69B58C89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665" y="4267069"/>
            <a:ext cx="909265" cy="964665"/>
          </a:xfrm>
          <a:prstGeom prst="rect">
            <a:avLst/>
          </a:prstGeom>
        </p:spPr>
      </p:pic>
      <p:pic>
        <p:nvPicPr>
          <p:cNvPr id="266" name="Picture 265" descr="A white rubber duck toy&#10;&#10;AI-generated content may be incorrect.">
            <a:extLst>
              <a:ext uri="{FF2B5EF4-FFF2-40B4-BE49-F238E27FC236}">
                <a16:creationId xmlns:a16="http://schemas.microsoft.com/office/drawing/2014/main" id="{2D6C27F5-D433-51E7-80FE-B983153731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436" y="2284223"/>
            <a:ext cx="878192" cy="964665"/>
          </a:xfrm>
          <a:prstGeom prst="rect">
            <a:avLst/>
          </a:prstGeom>
        </p:spPr>
      </p:pic>
      <p:pic>
        <p:nvPicPr>
          <p:cNvPr id="267" name="Picture 266" descr="A white rubber duck toy&#10;&#10;AI-generated content may be incorrect.">
            <a:extLst>
              <a:ext uri="{FF2B5EF4-FFF2-40B4-BE49-F238E27FC236}">
                <a16:creationId xmlns:a16="http://schemas.microsoft.com/office/drawing/2014/main" id="{7BF6C69F-5127-E090-9883-B8239C1576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282" y="2284223"/>
            <a:ext cx="878192" cy="964665"/>
          </a:xfrm>
          <a:prstGeom prst="rect">
            <a:avLst/>
          </a:prstGeom>
        </p:spPr>
      </p:pic>
      <p:sp>
        <p:nvSpPr>
          <p:cNvPr id="268" name="Freeform: Shape 267">
            <a:extLst>
              <a:ext uri="{FF2B5EF4-FFF2-40B4-BE49-F238E27FC236}">
                <a16:creationId xmlns:a16="http://schemas.microsoft.com/office/drawing/2014/main" id="{538038C1-D049-B8D1-469E-5B30625DB8CD}"/>
              </a:ext>
            </a:extLst>
          </p:cNvPr>
          <p:cNvSpPr/>
          <p:nvPr/>
        </p:nvSpPr>
        <p:spPr>
          <a:xfrm>
            <a:off x="3187067" y="3018239"/>
            <a:ext cx="735332" cy="1576198"/>
          </a:xfrm>
          <a:custGeom>
            <a:avLst/>
            <a:gdLst>
              <a:gd name="connsiteX0" fmla="*/ 914400 w 914400"/>
              <a:gd name="connsiteY0" fmla="*/ 0 h 1960034"/>
              <a:gd name="connsiteX1" fmla="*/ 914400 w 914400"/>
              <a:gd name="connsiteY1" fmla="*/ 410634 h 1960034"/>
              <a:gd name="connsiteX2" fmla="*/ 0 w 914400"/>
              <a:gd name="connsiteY2" fmla="*/ 410634 h 1960034"/>
              <a:gd name="connsiteX3" fmla="*/ 0 w 914400"/>
              <a:gd name="connsiteY3" fmla="*/ 1960034 h 1960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" h="1960034">
                <a:moveTo>
                  <a:pt x="914400" y="0"/>
                </a:moveTo>
                <a:lnTo>
                  <a:pt x="914400" y="410634"/>
                </a:lnTo>
                <a:lnTo>
                  <a:pt x="0" y="410634"/>
                </a:lnTo>
                <a:lnTo>
                  <a:pt x="0" y="1960034"/>
                </a:ln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82503583-65E3-5A04-67C5-B563E63F397F}"/>
              </a:ext>
            </a:extLst>
          </p:cNvPr>
          <p:cNvSpPr txBox="1"/>
          <p:nvPr/>
        </p:nvSpPr>
        <p:spPr>
          <a:xfrm rot="16200000">
            <a:off x="2510104" y="3860670"/>
            <a:ext cx="1103715" cy="261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tx2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conditioning</a:t>
            </a:r>
            <a:endParaRPr lang="en-US" sz="1200" i="1" dirty="0">
              <a:solidFill>
                <a:schemeClr val="tx2">
                  <a:lumMod val="75000"/>
                  <a:lumOff val="25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270" name="Picture 269">
            <a:extLst>
              <a:ext uri="{FF2B5EF4-FFF2-40B4-BE49-F238E27FC236}">
                <a16:creationId xmlns:a16="http://schemas.microsoft.com/office/drawing/2014/main" id="{816FBB0D-D6BE-87DC-551E-44C4B6BF6A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296" y="4251920"/>
            <a:ext cx="890235" cy="1018592"/>
          </a:xfrm>
          <a:prstGeom prst="rect">
            <a:avLst/>
          </a:prstGeom>
        </p:spPr>
      </p:pic>
      <p:pic>
        <p:nvPicPr>
          <p:cNvPr id="271" name="Picture 270">
            <a:extLst>
              <a:ext uri="{FF2B5EF4-FFF2-40B4-BE49-F238E27FC236}">
                <a16:creationId xmlns:a16="http://schemas.microsoft.com/office/drawing/2014/main" id="{586AE536-0B48-4AFF-2D4A-DB296F53CB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808" y="4251918"/>
            <a:ext cx="890235" cy="1018592"/>
          </a:xfrm>
          <a:prstGeom prst="rect">
            <a:avLst/>
          </a:prstGeom>
        </p:spPr>
      </p:pic>
      <p:pic>
        <p:nvPicPr>
          <p:cNvPr id="272" name="Picture 271">
            <a:extLst>
              <a:ext uri="{FF2B5EF4-FFF2-40B4-BE49-F238E27FC236}">
                <a16:creationId xmlns:a16="http://schemas.microsoft.com/office/drawing/2014/main" id="{66564EBD-54C5-8252-02D7-5D4B09A744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037" y="4251920"/>
            <a:ext cx="890235" cy="1018592"/>
          </a:xfrm>
          <a:prstGeom prst="rect">
            <a:avLst/>
          </a:prstGeom>
        </p:spPr>
      </p:pic>
      <p:sp>
        <p:nvSpPr>
          <p:cNvPr id="275" name="TextBox 274">
            <a:extLst>
              <a:ext uri="{FF2B5EF4-FFF2-40B4-BE49-F238E27FC236}">
                <a16:creationId xmlns:a16="http://schemas.microsoft.com/office/drawing/2014/main" id="{D38FE5CC-FF64-DBF0-D5B7-BD07518C790B}"/>
              </a:ext>
            </a:extLst>
          </p:cNvPr>
          <p:cNvSpPr txBox="1"/>
          <p:nvPr/>
        </p:nvSpPr>
        <p:spPr>
          <a:xfrm>
            <a:off x="1707933" y="1454721"/>
            <a:ext cx="4492341" cy="42332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rtlCol="0">
            <a:spAutoFit/>
          </a:bodyPr>
          <a:lstStyle/>
          <a:p>
            <a:pPr algn="ctr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i="1" dirty="0"/>
              <a:t>Encode geometry as conditions</a:t>
            </a: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3BABA6B7-89C9-6C00-C6F4-ADF6454F452A}"/>
              </a:ext>
            </a:extLst>
          </p:cNvPr>
          <p:cNvSpPr txBox="1"/>
          <p:nvPr/>
        </p:nvSpPr>
        <p:spPr>
          <a:xfrm>
            <a:off x="6284247" y="1448493"/>
            <a:ext cx="4564799" cy="42332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rtlCol="0">
            <a:spAutoFit/>
          </a:bodyPr>
          <a:lstStyle/>
          <a:p>
            <a:pPr algn="ctr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i="1" dirty="0"/>
              <a:t>Diffusion model for CDF latent synthesis</a:t>
            </a: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F3B28838-6541-A883-8285-0262ED5B4BF0}"/>
              </a:ext>
            </a:extLst>
          </p:cNvPr>
          <p:cNvSpPr txBox="1"/>
          <p:nvPr/>
        </p:nvSpPr>
        <p:spPr>
          <a:xfrm>
            <a:off x="1707931" y="5507137"/>
            <a:ext cx="4505209" cy="42332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rtlCol="0">
            <a:spAutoFit/>
          </a:bodyPr>
          <a:lstStyle/>
          <a:p>
            <a:pPr algn="ctr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i="1" dirty="0"/>
              <a:t>Encode layouts into latent space</a:t>
            </a:r>
          </a:p>
        </p:txBody>
      </p:sp>
    </p:spTree>
    <p:extLst>
      <p:ext uri="{BB962C8B-B14F-4D97-AF65-F5344CB8AC3E}">
        <p14:creationId xmlns:p14="http://schemas.microsoft.com/office/powerpoint/2010/main" val="2970559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" grpId="0" animBg="1"/>
      <p:bldP spid="187" grpId="0" animBg="1"/>
      <p:bldP spid="188" grpId="0" animBg="1"/>
      <p:bldP spid="189" grpId="0" animBg="1"/>
      <p:bldP spid="190" grpId="0"/>
      <p:bldP spid="191" grpId="0"/>
      <p:bldP spid="192" grpId="0"/>
      <p:bldP spid="193" grpId="0" animBg="1"/>
      <p:bldP spid="194" grpId="0"/>
      <p:bldP spid="195" grpId="0" animBg="1"/>
      <p:bldP spid="196" grpId="0"/>
      <p:bldP spid="197" grpId="0" animBg="1"/>
      <p:bldP spid="198" grpId="0" animBg="1"/>
      <p:bldP spid="199" grpId="0" animBg="1"/>
      <p:bldP spid="200" grpId="0" animBg="1"/>
      <p:bldP spid="204" grpId="0" animBg="1"/>
      <p:bldP spid="205" grpId="0"/>
      <p:bldP spid="206" grpId="0" animBg="1"/>
      <p:bldP spid="207" grpId="0"/>
      <p:bldP spid="208" grpId="0" animBg="1"/>
      <p:bldP spid="209" grpId="0" animBg="1"/>
      <p:bldP spid="210" grpId="0" animBg="1"/>
      <p:bldP spid="211" grpId="0" animBg="1"/>
      <p:bldP spid="213" grpId="0"/>
      <p:bldP spid="220" grpId="0"/>
      <p:bldP spid="227" grpId="0"/>
      <p:bldP spid="234" grpId="0"/>
      <p:bldP spid="241" grpId="0"/>
      <p:bldP spid="244" grpId="0" animBg="1"/>
      <p:bldP spid="245" grpId="0" animBg="1"/>
      <p:bldP spid="246" grpId="0"/>
      <p:bldP spid="247" grpId="0" animBg="1"/>
      <p:bldP spid="252" grpId="0"/>
      <p:bldP spid="253" grpId="0" animBg="1"/>
      <p:bldP spid="261" grpId="0" animBg="1"/>
      <p:bldP spid="262" grpId="0" animBg="1"/>
      <p:bldP spid="263" grpId="0" animBg="1"/>
      <p:bldP spid="264" grpId="0"/>
      <p:bldP spid="268" grpId="0" animBg="1"/>
      <p:bldP spid="269" grpId="0"/>
      <p:bldP spid="275" grpId="0" animBg="1"/>
      <p:bldP spid="277" grpId="0" animBg="1"/>
      <p:bldP spid="27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rtlCol="0">
        <a:spAutoFit/>
      </a:bodyPr>
      <a:lstStyle>
        <a:defPPr marL="236538" indent="-236538" algn="l">
          <a:lnSpc>
            <a:spcPct val="130000"/>
          </a:lnSpc>
          <a:spcAft>
            <a:spcPts val="600"/>
          </a:spcAft>
          <a:buClr>
            <a:schemeClr val="tx2"/>
          </a:buClr>
          <a:buFont typeface="Arial" panose="020B0604020202020204" pitchFamily="34" charset="0"/>
          <a:buChar char="•"/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42aa342-8706-4288-bd11-ebb85995028c}" enabled="1" method="Privilege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3479</TotalTime>
  <Words>2339</Words>
  <Application>Microsoft Office PowerPoint</Application>
  <PresentationFormat>宽屏</PresentationFormat>
  <Paragraphs>301</Paragraphs>
  <Slides>18</Slides>
  <Notes>18</Notes>
  <HiddenSlides>0</HiddenSlides>
  <MMClips>6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7" baseType="lpstr">
      <vt:lpstr>System Font Regular</vt:lpstr>
      <vt:lpstr>Arial</vt:lpstr>
      <vt:lpstr>Calibri</vt:lpstr>
      <vt:lpstr>Cambria Math</vt:lpstr>
      <vt:lpstr>Candara</vt:lpstr>
      <vt:lpstr>Georgia</vt:lpstr>
      <vt:lpstr>Segoe UI</vt:lpstr>
      <vt:lpstr>Wingdings</vt:lpstr>
      <vt:lpstr>Office Theme</vt:lpstr>
      <vt:lpstr>SQuadGen Generating Simple Quad Layouts via Chart Distance Fields</vt:lpstr>
      <vt:lpstr>What Artists Want: Easily Editable Layouts</vt:lpstr>
      <vt:lpstr>Loop Simplicity of Quad Layouts</vt:lpstr>
      <vt:lpstr>Our Goal: Simple Quad Layout Generation</vt:lpstr>
      <vt:lpstr>Related Work – Quad Layout</vt:lpstr>
      <vt:lpstr>Our Key Idea</vt:lpstr>
      <vt:lpstr>Representation:  Chart Distance Fields (CDF)</vt:lpstr>
      <vt:lpstr>Examples: CDF &amp; DCDF</vt:lpstr>
      <vt:lpstr>SQuadGen: Learn and Synthesize CDFs via Latent Diffusion Models</vt:lpstr>
      <vt:lpstr>Training Data Curation</vt:lpstr>
      <vt:lpstr>Experimental Setup &amp; Performance </vt:lpstr>
      <vt:lpstr>Visual Comparison (cont.)</vt:lpstr>
      <vt:lpstr>Visual Comparison </vt:lpstr>
      <vt:lpstr>Visual Comparison (cont.)</vt:lpstr>
      <vt:lpstr>Comparison with Learning-based Low-Poly &amp; Quad Meshing Approaches</vt:lpstr>
      <vt:lpstr>Diverse Generated Results</vt:lpstr>
      <vt:lpstr>Generalizability and Failure Cases</vt:lpstr>
      <vt:lpstr>Take-Home Message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claire@cubicleninjas.com</dc:creator>
  <cp:lastModifiedBy>S DQ</cp:lastModifiedBy>
  <cp:revision>262</cp:revision>
  <dcterms:created xsi:type="dcterms:W3CDTF">2020-09-03T21:14:56Z</dcterms:created>
  <dcterms:modified xsi:type="dcterms:W3CDTF">2026-07-23T11:19:57Z</dcterms:modified>
</cp:coreProperties>
</file>